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diagrams/colors1.xml" ContentType="application/vnd.openxmlformats-officedocument.drawingml.diagramColors+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notesSlides/notesSlide12.xml" ContentType="application/vnd.openxmlformats-officedocument.presentationml.notesSlide+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Layouts/slideLayout16.xml" ContentType="application/vnd.openxmlformats-officedocument.presentationml.slideLayout+xml"/>
  <Override PartName="/ppt/tableStyles.xml" ContentType="application/vnd.openxmlformats-officedocument.presentationml.tableStyles+xml"/>
  <Override PartName="/ppt/notesSlides/notesSlide5.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slideLayouts/slideLayout17.xml" ContentType="application/vnd.openxmlformats-officedocument.presentationml.slideLayout+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Layouts/slideLayout18.xml" ContentType="application/vnd.openxmlformats-officedocument.presentationml.slideLayout+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Layouts/slideLayout14.xml" ContentType="application/vnd.openxmlformats-officedocument.presentationml.slideLayout+xml"/>
  <Override PartName="/ppt/slides/slide8.xml" ContentType="application/vnd.openxmlformats-officedocument.presentationml.slide+xml"/>
  <Override PartName="/ppt/notesSlides/notesSlide10.xml" ContentType="application/vnd.openxmlformats-officedocument.presentationml.notesSlide+xml"/>
  <Override PartName="/ppt/diagrams/data1.xml" ContentType="application/vnd.openxmlformats-officedocument.drawingml.diagramData+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9.xml" ContentType="application/vnd.openxmlformats-officedocument.presentationml.slideLayout+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20"/>
  </p:notesMasterIdLst>
  <p:sldIdLst>
    <p:sldId id="259" r:id="rId2"/>
    <p:sldId id="261" r:id="rId3"/>
    <p:sldId id="263" r:id="rId4"/>
    <p:sldId id="264" r:id="rId5"/>
    <p:sldId id="267" r:id="rId6"/>
    <p:sldId id="268" r:id="rId7"/>
    <p:sldId id="269" r:id="rId8"/>
    <p:sldId id="270" r:id="rId9"/>
    <p:sldId id="271" r:id="rId10"/>
    <p:sldId id="273" r:id="rId11"/>
    <p:sldId id="275" r:id="rId12"/>
    <p:sldId id="274" r:id="rId13"/>
    <p:sldId id="277" r:id="rId14"/>
    <p:sldId id="278" r:id="rId15"/>
    <p:sldId id="281" r:id="rId16"/>
    <p:sldId id="283" r:id="rId17"/>
    <p:sldId id="288" r:id="rId18"/>
    <p:sldId id="28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98" d="100"/>
          <a:sy n="98" d="100"/>
        </p:scale>
        <p:origin x="-640" y="-112"/>
      </p:cViewPr>
      <p:guideLst>
        <p:guide orient="horz" pos="2160"/>
        <p:guide pos="2880"/>
      </p:guideLst>
    </p:cSldViewPr>
  </p:slideViewPr>
  <p:notesTextViewPr>
    <p:cViewPr>
      <p:scale>
        <a:sx n="100" d="100"/>
        <a:sy n="100" d="100"/>
      </p:scale>
      <p:origin x="0" y="24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C852D0-FC45-7141-8C97-1986C17BD764}"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AA44D138-AF7B-8749-96E4-4581391FB3C6}">
      <dgm:prSet phldrT="[Text]"/>
      <dgm:spPr/>
      <dgm:t>
        <a:bodyPr/>
        <a:lstStyle/>
        <a:p>
          <a:r>
            <a:rPr lang="en-US" dirty="0" smtClean="0"/>
            <a:t>Renewable &amp; Efficiency Portfolio Standard (REPS)</a:t>
          </a:r>
          <a:endParaRPr lang="en-US" dirty="0"/>
        </a:p>
      </dgm:t>
    </dgm:pt>
    <dgm:pt modelId="{4854475F-01F5-E745-8771-460772D5EEC7}" type="parTrans" cxnId="{BBBD74CC-CAEB-D34A-B3BB-341A78A572AB}">
      <dgm:prSet/>
      <dgm:spPr/>
      <dgm:t>
        <a:bodyPr/>
        <a:lstStyle/>
        <a:p>
          <a:endParaRPr lang="en-US"/>
        </a:p>
      </dgm:t>
    </dgm:pt>
    <dgm:pt modelId="{FB8279D7-7D62-0842-AF33-19890B891A35}" type="sibTrans" cxnId="{BBBD74CC-CAEB-D34A-B3BB-341A78A572AB}">
      <dgm:prSet/>
      <dgm:spPr/>
      <dgm:t>
        <a:bodyPr/>
        <a:lstStyle/>
        <a:p>
          <a:endParaRPr lang="en-US"/>
        </a:p>
      </dgm:t>
    </dgm:pt>
    <dgm:pt modelId="{586EA594-CCF1-5943-964A-133A6F9D7318}">
      <dgm:prSet phldrT="[Text]"/>
      <dgm:spPr/>
      <dgm:t>
        <a:bodyPr/>
        <a:lstStyle/>
        <a:p>
          <a:r>
            <a:rPr lang="en-US" dirty="0" smtClean="0"/>
            <a:t>Asks utilities to meet a growing share of their energy needs from energy efficiency programs (10.25%) and renewable energy sources (12.5%) over ten years. </a:t>
          </a:r>
          <a:endParaRPr lang="en-US" dirty="0"/>
        </a:p>
      </dgm:t>
    </dgm:pt>
    <dgm:pt modelId="{F0C97560-6B48-054F-9E07-E2F4C40A0407}" type="parTrans" cxnId="{B6CDB7C7-632A-574A-80B7-A4ED919B8477}">
      <dgm:prSet/>
      <dgm:spPr/>
      <dgm:t>
        <a:bodyPr/>
        <a:lstStyle/>
        <a:p>
          <a:endParaRPr lang="en-US"/>
        </a:p>
      </dgm:t>
    </dgm:pt>
    <dgm:pt modelId="{73296582-FE7F-B947-BF5A-CA054B96D5BD}" type="sibTrans" cxnId="{B6CDB7C7-632A-574A-80B7-A4ED919B8477}">
      <dgm:prSet/>
      <dgm:spPr/>
      <dgm:t>
        <a:bodyPr/>
        <a:lstStyle/>
        <a:p>
          <a:endParaRPr lang="en-US"/>
        </a:p>
      </dgm:t>
    </dgm:pt>
    <dgm:pt modelId="{2AD67708-2F9D-AF41-BB48-46FF3CE399F2}">
      <dgm:prSet phldrT="[Text]"/>
      <dgm:spPr/>
      <dgm:t>
        <a:bodyPr/>
        <a:lstStyle/>
        <a:p>
          <a:r>
            <a:rPr lang="en-US" dirty="0" smtClean="0"/>
            <a:t>Feed in Tariff</a:t>
          </a:r>
          <a:endParaRPr lang="en-US" dirty="0"/>
        </a:p>
      </dgm:t>
    </dgm:pt>
    <dgm:pt modelId="{D9AA32F6-8E72-BD43-9020-D19D9C30D82F}" type="parTrans" cxnId="{99C55AE4-A802-A743-8AEF-BBE7A76C86CB}">
      <dgm:prSet/>
      <dgm:spPr/>
      <dgm:t>
        <a:bodyPr/>
        <a:lstStyle/>
        <a:p>
          <a:endParaRPr lang="en-US"/>
        </a:p>
      </dgm:t>
    </dgm:pt>
    <dgm:pt modelId="{183934FD-0909-4745-BDF3-21443E84911F}" type="sibTrans" cxnId="{99C55AE4-A802-A743-8AEF-BBE7A76C86CB}">
      <dgm:prSet/>
      <dgm:spPr/>
      <dgm:t>
        <a:bodyPr/>
        <a:lstStyle/>
        <a:p>
          <a:endParaRPr lang="en-US"/>
        </a:p>
      </dgm:t>
    </dgm:pt>
    <dgm:pt modelId="{A448AEDE-EFDD-814C-9DEC-81960BEB3762}">
      <dgm:prSet phldrT="[Text]"/>
      <dgm:spPr/>
      <dgm:t>
        <a:bodyPr/>
        <a:lstStyle/>
        <a:p>
          <a:r>
            <a:rPr lang="en-US" dirty="0" smtClean="0"/>
            <a:t>Sets up conditions for utilities to pay customers for renewable energy they generate at rates set by the KY Public Service Commission. Drives in-state investment.</a:t>
          </a:r>
          <a:endParaRPr lang="en-US" dirty="0"/>
        </a:p>
      </dgm:t>
    </dgm:pt>
    <dgm:pt modelId="{1DD80401-3B22-B748-988F-98F243B4C60C}" type="parTrans" cxnId="{F123438A-2848-4F44-8550-A11797104F76}">
      <dgm:prSet/>
      <dgm:spPr/>
      <dgm:t>
        <a:bodyPr/>
        <a:lstStyle/>
        <a:p>
          <a:endParaRPr lang="en-US"/>
        </a:p>
      </dgm:t>
    </dgm:pt>
    <dgm:pt modelId="{B8598B4D-644A-0640-B61A-CB862DCB55E7}" type="sibTrans" cxnId="{F123438A-2848-4F44-8550-A11797104F76}">
      <dgm:prSet/>
      <dgm:spPr/>
      <dgm:t>
        <a:bodyPr/>
        <a:lstStyle/>
        <a:p>
          <a:endParaRPr lang="en-US"/>
        </a:p>
      </dgm:t>
    </dgm:pt>
    <dgm:pt modelId="{852FB844-D37C-A345-A28E-BB6EA2D317D9}">
      <dgm:prSet phldrT="[Text]"/>
      <dgm:spPr/>
      <dgm:t>
        <a:bodyPr/>
        <a:lstStyle/>
        <a:p>
          <a:endParaRPr lang="en-US" dirty="0"/>
        </a:p>
      </dgm:t>
    </dgm:pt>
    <dgm:pt modelId="{34B27C78-5396-424B-A70B-7CC13DEF91AB}" type="parTrans" cxnId="{486A720B-DD54-CB4B-A58B-BE77B7FCC051}">
      <dgm:prSet/>
      <dgm:spPr/>
      <dgm:t>
        <a:bodyPr/>
        <a:lstStyle/>
        <a:p>
          <a:endParaRPr lang="en-US"/>
        </a:p>
      </dgm:t>
    </dgm:pt>
    <dgm:pt modelId="{2CAC6A3E-A3A0-064D-A96F-A476CB7258E2}" type="sibTrans" cxnId="{486A720B-DD54-CB4B-A58B-BE77B7FCC051}">
      <dgm:prSet/>
      <dgm:spPr/>
      <dgm:t>
        <a:bodyPr/>
        <a:lstStyle/>
        <a:p>
          <a:endParaRPr lang="en-US"/>
        </a:p>
      </dgm:t>
    </dgm:pt>
    <dgm:pt modelId="{D4A226E9-4112-6D4C-8422-018EAD0FF7A3}" type="pres">
      <dgm:prSet presAssocID="{D2C852D0-FC45-7141-8C97-1986C17BD764}" presName="linear" presStyleCnt="0">
        <dgm:presLayoutVars>
          <dgm:animLvl val="lvl"/>
          <dgm:resizeHandles val="exact"/>
        </dgm:presLayoutVars>
      </dgm:prSet>
      <dgm:spPr/>
      <dgm:t>
        <a:bodyPr/>
        <a:lstStyle/>
        <a:p>
          <a:endParaRPr lang="en-US"/>
        </a:p>
      </dgm:t>
    </dgm:pt>
    <dgm:pt modelId="{07C1F9A3-26D2-B44D-902A-2E9B50B727F8}" type="pres">
      <dgm:prSet presAssocID="{AA44D138-AF7B-8749-96E4-4581391FB3C6}" presName="parentText" presStyleLbl="node1" presStyleIdx="0" presStyleCnt="2">
        <dgm:presLayoutVars>
          <dgm:chMax val="0"/>
          <dgm:bulletEnabled val="1"/>
        </dgm:presLayoutVars>
      </dgm:prSet>
      <dgm:spPr/>
      <dgm:t>
        <a:bodyPr/>
        <a:lstStyle/>
        <a:p>
          <a:endParaRPr lang="en-US"/>
        </a:p>
      </dgm:t>
    </dgm:pt>
    <dgm:pt modelId="{487D2FA1-C63A-4746-B8EC-BBA547759ACE}" type="pres">
      <dgm:prSet presAssocID="{AA44D138-AF7B-8749-96E4-4581391FB3C6}" presName="childText" presStyleLbl="revTx" presStyleIdx="0" presStyleCnt="2">
        <dgm:presLayoutVars>
          <dgm:bulletEnabled val="1"/>
        </dgm:presLayoutVars>
      </dgm:prSet>
      <dgm:spPr/>
      <dgm:t>
        <a:bodyPr/>
        <a:lstStyle/>
        <a:p>
          <a:endParaRPr lang="en-US"/>
        </a:p>
      </dgm:t>
    </dgm:pt>
    <dgm:pt modelId="{F7852FC1-EDAC-A543-B570-F50C924B13DE}" type="pres">
      <dgm:prSet presAssocID="{2AD67708-2F9D-AF41-BB48-46FF3CE399F2}" presName="parentText" presStyleLbl="node1" presStyleIdx="1" presStyleCnt="2">
        <dgm:presLayoutVars>
          <dgm:chMax val="0"/>
          <dgm:bulletEnabled val="1"/>
        </dgm:presLayoutVars>
      </dgm:prSet>
      <dgm:spPr/>
      <dgm:t>
        <a:bodyPr/>
        <a:lstStyle/>
        <a:p>
          <a:endParaRPr lang="en-US"/>
        </a:p>
      </dgm:t>
    </dgm:pt>
    <dgm:pt modelId="{21C98E3F-5CE2-724E-8667-B97EF5EA5F31}" type="pres">
      <dgm:prSet presAssocID="{2AD67708-2F9D-AF41-BB48-46FF3CE399F2}" presName="childText" presStyleLbl="revTx" presStyleIdx="1" presStyleCnt="2">
        <dgm:presLayoutVars>
          <dgm:bulletEnabled val="1"/>
        </dgm:presLayoutVars>
      </dgm:prSet>
      <dgm:spPr/>
      <dgm:t>
        <a:bodyPr/>
        <a:lstStyle/>
        <a:p>
          <a:endParaRPr lang="en-US"/>
        </a:p>
      </dgm:t>
    </dgm:pt>
  </dgm:ptLst>
  <dgm:cxnLst>
    <dgm:cxn modelId="{5A5C84BE-3CC6-D549-AD8D-0BF486B2438F}" type="presOf" srcId="{D2C852D0-FC45-7141-8C97-1986C17BD764}" destId="{D4A226E9-4112-6D4C-8422-018EAD0FF7A3}" srcOrd="0" destOrd="0" presId="urn:microsoft.com/office/officeart/2005/8/layout/vList2"/>
    <dgm:cxn modelId="{DB3CD8AB-4B7F-5845-8856-D9471E4DC759}" type="presOf" srcId="{AA44D138-AF7B-8749-96E4-4581391FB3C6}" destId="{07C1F9A3-26D2-B44D-902A-2E9B50B727F8}" srcOrd="0" destOrd="0" presId="urn:microsoft.com/office/officeart/2005/8/layout/vList2"/>
    <dgm:cxn modelId="{047C2350-CAF3-4040-A97D-D89C1D64CF34}" type="presOf" srcId="{A448AEDE-EFDD-814C-9DEC-81960BEB3762}" destId="{21C98E3F-5CE2-724E-8667-B97EF5EA5F31}" srcOrd="0" destOrd="0" presId="urn:microsoft.com/office/officeart/2005/8/layout/vList2"/>
    <dgm:cxn modelId="{99C55AE4-A802-A743-8AEF-BBE7A76C86CB}" srcId="{D2C852D0-FC45-7141-8C97-1986C17BD764}" destId="{2AD67708-2F9D-AF41-BB48-46FF3CE399F2}" srcOrd="1" destOrd="0" parTransId="{D9AA32F6-8E72-BD43-9020-D19D9C30D82F}" sibTransId="{183934FD-0909-4745-BDF3-21443E84911F}"/>
    <dgm:cxn modelId="{F123438A-2848-4F44-8550-A11797104F76}" srcId="{2AD67708-2F9D-AF41-BB48-46FF3CE399F2}" destId="{A448AEDE-EFDD-814C-9DEC-81960BEB3762}" srcOrd="0" destOrd="0" parTransId="{1DD80401-3B22-B748-988F-98F243B4C60C}" sibTransId="{B8598B4D-644A-0640-B61A-CB862DCB55E7}"/>
    <dgm:cxn modelId="{486A720B-DD54-CB4B-A58B-BE77B7FCC051}" srcId="{AA44D138-AF7B-8749-96E4-4581391FB3C6}" destId="{852FB844-D37C-A345-A28E-BB6EA2D317D9}" srcOrd="1" destOrd="0" parTransId="{34B27C78-5396-424B-A70B-7CC13DEF91AB}" sibTransId="{2CAC6A3E-A3A0-064D-A96F-A476CB7258E2}"/>
    <dgm:cxn modelId="{B6CDB7C7-632A-574A-80B7-A4ED919B8477}" srcId="{AA44D138-AF7B-8749-96E4-4581391FB3C6}" destId="{586EA594-CCF1-5943-964A-133A6F9D7318}" srcOrd="0" destOrd="0" parTransId="{F0C97560-6B48-054F-9E07-E2F4C40A0407}" sibTransId="{73296582-FE7F-B947-BF5A-CA054B96D5BD}"/>
    <dgm:cxn modelId="{8DD3FB25-3233-3A45-B419-29F25C29A53D}" type="presOf" srcId="{586EA594-CCF1-5943-964A-133A6F9D7318}" destId="{487D2FA1-C63A-4746-B8EC-BBA547759ACE}" srcOrd="0" destOrd="0" presId="urn:microsoft.com/office/officeart/2005/8/layout/vList2"/>
    <dgm:cxn modelId="{BBBD74CC-CAEB-D34A-B3BB-341A78A572AB}" srcId="{D2C852D0-FC45-7141-8C97-1986C17BD764}" destId="{AA44D138-AF7B-8749-96E4-4581391FB3C6}" srcOrd="0" destOrd="0" parTransId="{4854475F-01F5-E745-8771-460772D5EEC7}" sibTransId="{FB8279D7-7D62-0842-AF33-19890B891A35}"/>
    <dgm:cxn modelId="{D6AC8F1F-3EC8-4046-BF0F-520083DFAC77}" type="presOf" srcId="{2AD67708-2F9D-AF41-BB48-46FF3CE399F2}" destId="{F7852FC1-EDAC-A543-B570-F50C924B13DE}" srcOrd="0" destOrd="0" presId="urn:microsoft.com/office/officeart/2005/8/layout/vList2"/>
    <dgm:cxn modelId="{23ACC498-03FA-5346-A00A-29ED34AB8E9A}" type="presOf" srcId="{852FB844-D37C-A345-A28E-BB6EA2D317D9}" destId="{487D2FA1-C63A-4746-B8EC-BBA547759ACE}" srcOrd="0" destOrd="1" presId="urn:microsoft.com/office/officeart/2005/8/layout/vList2"/>
    <dgm:cxn modelId="{ABF603C1-E5AD-5448-B285-DC9116E5EB38}" type="presParOf" srcId="{D4A226E9-4112-6D4C-8422-018EAD0FF7A3}" destId="{07C1F9A3-26D2-B44D-902A-2E9B50B727F8}" srcOrd="0" destOrd="0" presId="urn:microsoft.com/office/officeart/2005/8/layout/vList2"/>
    <dgm:cxn modelId="{BEB747B1-FCCB-BC42-8709-B901E8A29B72}" type="presParOf" srcId="{D4A226E9-4112-6D4C-8422-018EAD0FF7A3}" destId="{487D2FA1-C63A-4746-B8EC-BBA547759ACE}" srcOrd="1" destOrd="0" presId="urn:microsoft.com/office/officeart/2005/8/layout/vList2"/>
    <dgm:cxn modelId="{8EFF644E-AC3F-C447-88C6-9ECE125843A9}" type="presParOf" srcId="{D4A226E9-4112-6D4C-8422-018EAD0FF7A3}" destId="{F7852FC1-EDAC-A543-B570-F50C924B13DE}" srcOrd="2" destOrd="0" presId="urn:microsoft.com/office/officeart/2005/8/layout/vList2"/>
    <dgm:cxn modelId="{83B458C2-50B9-9A4B-BE49-AD64070CF826}" type="presParOf" srcId="{D4A226E9-4112-6D4C-8422-018EAD0FF7A3}" destId="{21C98E3F-5CE2-724E-8667-B97EF5EA5F31}" srcOrd="3" destOrd="0" presId="urn:microsoft.com/office/officeart/2005/8/layout/vList2"/>
  </dgm:cxnLst>
  <dgm:bg/>
  <dgm:whole/>
</dgm:dataModel>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3678F-6300-D648-A2AC-323CE78FD215}" type="datetimeFigureOut">
              <a:rPr lang="en-US" smtClean="0"/>
              <a:pPr/>
              <a:t>2/10/14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125405-E57E-2842-8377-E5F8BD75537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theme for this year’s I Love Mountains Day is “Vote</a:t>
            </a:r>
            <a:r>
              <a:rPr lang="en-US" baseline="0" dirty="0" smtClean="0"/>
              <a:t> for Kentucky’s Bright Future!”</a:t>
            </a:r>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We’re making progress, but steps taken by state and federal officials are not enough. Our efforts – and yours – are making a difference. The US EPA is objecting to numerous water pollution permits that don’t comply with the law or protect our health. We reached a major settlement in a case involving a coal company that turned in tens of thousands of false pollution discharge records. We celebrate these steps forward. But as long as Kentucky is still rubber-stamping thousands of water pollution permits and weakening water quality standards, we are not satisfied. As long as toxic pollution runs unchecked down Raccoon Creek and so many other headwater streams, we are not satisfied. As long as residents of eastern Kentucky suffer from higher rates of cancer and birth defects than their neighbors in non-coal counties, we are not satisfied. As long as we allow our state to be vulnerable to, and land be taken for, hazardous liquids pipelines, we are not satisfied. And as long as our friends in West Virginia can’t drink their water because it’s been polluted by chemicals used to clean coal, we are not satisfied. </a:t>
            </a:r>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dirty="0" smtClean="0">
                <a:solidFill>
                  <a:schemeClr val="tx1"/>
                </a:solidFill>
                <a:latin typeface="+mn-lt"/>
                <a:ea typeface="+mn-ea"/>
                <a:cs typeface="+mn-cs"/>
              </a:rPr>
              <a:t>Our message to Governor </a:t>
            </a:r>
            <a:r>
              <a:rPr lang="en-US" sz="1200" b="1" kern="1200" dirty="0" err="1" smtClean="0">
                <a:solidFill>
                  <a:schemeClr val="tx1"/>
                </a:solidFill>
                <a:latin typeface="+mn-lt"/>
                <a:ea typeface="+mn-ea"/>
                <a:cs typeface="+mn-cs"/>
              </a:rPr>
              <a:t>Beshear</a:t>
            </a:r>
            <a:r>
              <a:rPr lang="en-US" sz="1200" b="1" kern="1200" dirty="0" smtClean="0">
                <a:solidFill>
                  <a:schemeClr val="tx1"/>
                </a:solidFill>
                <a:latin typeface="+mn-lt"/>
                <a:ea typeface="+mn-ea"/>
                <a:cs typeface="+mn-cs"/>
              </a:rPr>
              <a:t> and other elected leaders:</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--Invest in a</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new economy and just transition</a:t>
            </a:r>
            <a:r>
              <a:rPr lang="en-US" sz="1200" kern="1200" dirty="0" smtClean="0">
                <a:solidFill>
                  <a:schemeClr val="tx1"/>
                </a:solidFill>
                <a:latin typeface="+mn-lt"/>
                <a:ea typeface="+mn-ea"/>
                <a:cs typeface="+mn-cs"/>
              </a:rPr>
              <a:t> in eastern Kentucky. The SOAR initiative is an important start. But the process really matters and must be more open and inclusive of ordinary Kentuckians, including women, young people, and the under- and unemployed. Comprehensive tax reform, including our severance tax, would be a strong step toward funding this investment.</a:t>
            </a:r>
          </a:p>
          <a:p>
            <a:pPr lvl="0"/>
            <a:endParaRPr lang="en-US" sz="1200" b="1"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--Protect our health and stop the destruction</a:t>
            </a:r>
            <a:r>
              <a:rPr lang="en-US" sz="1200" kern="1200" dirty="0" smtClean="0">
                <a:solidFill>
                  <a:schemeClr val="tx1"/>
                </a:solidFill>
                <a:latin typeface="+mn-lt"/>
                <a:ea typeface="+mn-ea"/>
                <a:cs typeface="+mn-cs"/>
              </a:rPr>
              <a:t> of eastern Kentucky. Start today by passing the Stream Saver Bill. Enforce existing mining and water quality laws. Make 2014 the year when Kentucky stops using the 402 General Coal permit, a rubber-stamp process that is responsible for massive, ongoing pollution of our headwater streams from surface mining.</a:t>
            </a:r>
          </a:p>
          <a:p>
            <a:pPr lvl="0"/>
            <a:endParaRPr lang="en-US" sz="1200" b="1"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--Pass the Clean Energy Opportunity Act</a:t>
            </a:r>
            <a:r>
              <a:rPr lang="en-US" sz="1200" kern="1200" dirty="0" smtClean="0">
                <a:solidFill>
                  <a:schemeClr val="tx1"/>
                </a:solidFill>
                <a:latin typeface="+mn-lt"/>
                <a:ea typeface="+mn-ea"/>
                <a:cs typeface="+mn-cs"/>
              </a:rPr>
              <a:t>, a bill that could create 28,000 new jobs over the next ten years here in Kentucky and help all of us save money by saving energy.</a:t>
            </a:r>
          </a:p>
          <a:p>
            <a:pPr lvl="0"/>
            <a:endParaRPr lang="en-US" sz="1200" b="1" kern="1200" dirty="0" smtClean="0">
              <a:solidFill>
                <a:schemeClr val="tx1"/>
              </a:solidFill>
              <a:latin typeface="+mn-lt"/>
              <a:ea typeface="+mn-ea"/>
              <a:cs typeface="+mn-cs"/>
            </a:endParaRPr>
          </a:p>
          <a:p>
            <a:pPr lvl="0"/>
            <a:r>
              <a:rPr lang="en-US" sz="1200" b="1" kern="1200" dirty="0" smtClean="0">
                <a:solidFill>
                  <a:schemeClr val="tx1"/>
                </a:solidFill>
                <a:latin typeface="+mn-lt"/>
                <a:ea typeface="+mn-ea"/>
                <a:cs typeface="+mn-cs"/>
              </a:rPr>
              <a:t>--Support the EPA and Mine Safety Administration</a:t>
            </a:r>
            <a:r>
              <a:rPr lang="en-US" sz="1200" kern="1200" dirty="0" smtClean="0">
                <a:solidFill>
                  <a:schemeClr val="tx1"/>
                </a:solidFill>
                <a:latin typeface="+mn-lt"/>
                <a:ea typeface="+mn-ea"/>
                <a:cs typeface="+mn-cs"/>
              </a:rPr>
              <a:t> and stop blocking their efforts to protect our workers, health, water, and climate. </a:t>
            </a:r>
          </a:p>
          <a:p>
            <a:endParaRPr lang="en-US" b="1" dirty="0" smtClean="0"/>
          </a:p>
          <a:p>
            <a:r>
              <a:rPr lang="en-US" b="1" dirty="0" smtClean="0"/>
              <a:t>--Stop</a:t>
            </a:r>
            <a:r>
              <a:rPr lang="en-US" b="1" baseline="0" dirty="0" smtClean="0"/>
              <a:t> the bad bills and support the good ones </a:t>
            </a:r>
            <a:r>
              <a:rPr lang="en-US" baseline="0" dirty="0" smtClean="0"/>
              <a:t>that improve the quality of life for all Kentuckians.</a:t>
            </a:r>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It takes all of us, working together, to make change for the better. </a:t>
            </a:r>
            <a:r>
              <a:rPr lang="en-US" sz="1200" kern="1200" dirty="0" smtClean="0">
                <a:solidFill>
                  <a:schemeClr val="tx1"/>
                </a:solidFill>
                <a:latin typeface="+mn-lt"/>
                <a:ea typeface="+mn-ea"/>
                <a:cs typeface="+mn-cs"/>
              </a:rPr>
              <a:t>On this February 12th, join us in giving love and thanks to our elders, friends, neighbors, and each other.  We’ll gather at the Kentucky River to celebrate our steps forward, our courage to keep going, and our growing opportunity for a bright future. We will march together to the Capitol to show our strength, demand a better Kentucky, and hear mountain wisdom from the stage through song and speech.</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To grow a healthy democracy and build a bright future, we have to work together.</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It’s up to us, and the time is now.</a:t>
            </a:r>
            <a:endParaRPr lang="en-US" sz="1200" kern="1200" smtClean="0">
              <a:solidFill>
                <a:schemeClr val="tx1"/>
              </a:solidFill>
              <a:latin typeface="+mn-lt"/>
              <a:ea typeface="+mn-ea"/>
              <a:cs typeface="+mn-cs"/>
            </a:endParaRPr>
          </a:p>
          <a:p>
            <a:r>
              <a:rPr lang="en-US" sz="1200" kern="120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1" kern="1200" dirty="0" smtClean="0">
                <a:solidFill>
                  <a:schemeClr val="tx1"/>
                </a:solidFill>
                <a:latin typeface="+mn-lt"/>
                <a:ea typeface="+mn-ea"/>
                <a:cs typeface="+mn-cs"/>
              </a:rPr>
              <a:t>Please take a moment to cast your vote for Kentucky’s bright future.</a:t>
            </a:r>
            <a:r>
              <a:rPr lang="en-US" sz="1200" kern="1200" dirty="0" smtClean="0">
                <a:solidFill>
                  <a:schemeClr val="tx1"/>
                </a:solidFill>
                <a:latin typeface="+mn-lt"/>
                <a:ea typeface="+mn-ea"/>
                <a:cs typeface="+mn-cs"/>
              </a:rPr>
              <a:t> Use the form</a:t>
            </a:r>
            <a:r>
              <a:rPr lang="en-US" sz="1200" kern="1200" baseline="0" dirty="0" smtClean="0">
                <a:solidFill>
                  <a:schemeClr val="tx1"/>
                </a:solidFill>
                <a:latin typeface="+mn-lt"/>
                <a:ea typeface="+mn-ea"/>
                <a:cs typeface="+mn-cs"/>
              </a:rPr>
              <a:t> at </a:t>
            </a:r>
            <a:r>
              <a:rPr lang="en-US" sz="1200" kern="1200" baseline="0" dirty="0" err="1" smtClean="0">
                <a:solidFill>
                  <a:schemeClr val="tx1"/>
                </a:solidFill>
                <a:latin typeface="+mn-lt"/>
                <a:ea typeface="+mn-ea"/>
                <a:cs typeface="+mn-cs"/>
              </a:rPr>
              <a:t>kftc.org</a:t>
            </a:r>
            <a:r>
              <a:rPr lang="en-US" sz="1200" kern="1200" baseline="0" dirty="0" smtClean="0">
                <a:solidFill>
                  <a:schemeClr val="tx1"/>
                </a:solidFill>
                <a:latin typeface="+mn-lt"/>
                <a:ea typeface="+mn-ea"/>
                <a:cs typeface="+mn-cs"/>
              </a:rPr>
              <a:t>/love (click on “vote now”) </a:t>
            </a:r>
            <a:r>
              <a:rPr lang="en-US" sz="1200" kern="1200" dirty="0" smtClean="0">
                <a:solidFill>
                  <a:schemeClr val="tx1"/>
                </a:solidFill>
                <a:latin typeface="+mn-lt"/>
                <a:ea typeface="+mn-ea"/>
                <a:cs typeface="+mn-cs"/>
              </a:rPr>
              <a:t>to tell us about key ideas, policies or values you want to be able to vote FOR in upcoming elections.</a:t>
            </a:r>
          </a:p>
          <a:p>
            <a:pPr fontAlgn="base"/>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If you plan to attend I Love Mountains Day this year, we encourage you to also write or draw your ideas and bring them with you. We’ll attach these handmade signs to a large display banner, along with many of the ideas we receive online. Later, after the day is over, we’ll summarize and share the great ideas we receive with candidates running for office in Kentucky.</a:t>
            </a:r>
          </a:p>
          <a:p>
            <a:pPr fontAlgn="base"/>
            <a:endParaRPr lang="en-US" sz="1200" kern="1200" dirty="0" smtClean="0">
              <a:solidFill>
                <a:schemeClr val="tx1"/>
              </a:solidFill>
              <a:latin typeface="+mn-lt"/>
              <a:ea typeface="+mn-ea"/>
              <a:cs typeface="+mn-cs"/>
            </a:endParaRPr>
          </a:p>
          <a:p>
            <a:pPr fontAlgn="base"/>
            <a:r>
              <a:rPr lang="en-US" sz="1200" b="1" kern="1200" dirty="0" smtClean="0">
                <a:solidFill>
                  <a:schemeClr val="tx1"/>
                </a:solidFill>
                <a:latin typeface="+mn-lt"/>
                <a:ea typeface="+mn-ea"/>
                <a:cs typeface="+mn-cs"/>
              </a:rPr>
              <a:t>Guidelines for voting:</a:t>
            </a:r>
            <a:endParaRPr lang="en-US" sz="1200" kern="1200" dirty="0" smtClean="0">
              <a:solidFill>
                <a:schemeClr val="tx1"/>
              </a:solidFill>
              <a:latin typeface="+mn-lt"/>
              <a:ea typeface="+mn-ea"/>
              <a:cs typeface="+mn-cs"/>
            </a:endParaRPr>
          </a:p>
          <a:p>
            <a:pPr lvl="0" fontAlgn="base"/>
            <a:endParaRPr lang="en-US" sz="1200" kern="1200" dirty="0" smtClean="0">
              <a:solidFill>
                <a:schemeClr val="tx1"/>
              </a:solidFill>
              <a:latin typeface="+mn-lt"/>
              <a:ea typeface="+mn-ea"/>
              <a:cs typeface="+mn-cs"/>
            </a:endParaRPr>
          </a:p>
          <a:p>
            <a:pPr lvl="0" fontAlgn="base"/>
            <a:r>
              <a:rPr lang="en-US" sz="1200" kern="1200" dirty="0" smtClean="0">
                <a:solidFill>
                  <a:schemeClr val="tx1"/>
                </a:solidFill>
                <a:latin typeface="+mn-lt"/>
                <a:ea typeface="+mn-ea"/>
                <a:cs typeface="+mn-cs"/>
              </a:rPr>
              <a:t>Please use fewer than 75 words per vote.</a:t>
            </a:r>
          </a:p>
          <a:p>
            <a:pPr lvl="0" fontAlgn="base"/>
            <a:r>
              <a:rPr lang="en-US" sz="1200" kern="1200" dirty="0" smtClean="0">
                <a:solidFill>
                  <a:schemeClr val="tx1"/>
                </a:solidFill>
                <a:latin typeface="+mn-lt"/>
                <a:ea typeface="+mn-ea"/>
                <a:cs typeface="+mn-cs"/>
              </a:rPr>
              <a:t>Tell us the ideas, policies or values you want to vote for – not things you are against.</a:t>
            </a:r>
          </a:p>
          <a:p>
            <a:pPr lvl="0" fontAlgn="base"/>
            <a:r>
              <a:rPr lang="en-US" sz="1200" kern="1200" dirty="0" smtClean="0">
                <a:solidFill>
                  <a:schemeClr val="tx1"/>
                </a:solidFill>
                <a:latin typeface="+mn-lt"/>
                <a:ea typeface="+mn-ea"/>
                <a:cs typeface="+mn-cs"/>
              </a:rPr>
              <a:t>Do not name names. Please tell us what, not who, you want to vote for.</a:t>
            </a:r>
          </a:p>
          <a:p>
            <a:pPr lvl="0" fontAlgn="base"/>
            <a:r>
              <a:rPr lang="en-US" sz="1200" kern="1200" dirty="0" smtClean="0">
                <a:solidFill>
                  <a:schemeClr val="tx1"/>
                </a:solidFill>
                <a:latin typeface="+mn-lt"/>
                <a:ea typeface="+mn-ea"/>
                <a:cs typeface="+mn-cs"/>
              </a:rPr>
              <a:t>If you are coming to I Love Mountains Day, please write or draw your ideas on paper no bigger than 5.5 </a:t>
            </a:r>
            <a:r>
              <a:rPr lang="en-US" sz="1200" kern="1200" dirty="0" err="1" smtClean="0">
                <a:solidFill>
                  <a:schemeClr val="tx1"/>
                </a:solidFill>
                <a:latin typeface="+mn-lt"/>
                <a:ea typeface="+mn-ea"/>
                <a:cs typeface="+mn-cs"/>
              </a:rPr>
              <a:t>x</a:t>
            </a:r>
            <a:r>
              <a:rPr lang="en-US" sz="1200" kern="1200" dirty="0" smtClean="0">
                <a:solidFill>
                  <a:schemeClr val="tx1"/>
                </a:solidFill>
                <a:latin typeface="+mn-lt"/>
                <a:ea typeface="+mn-ea"/>
                <a:cs typeface="+mn-cs"/>
              </a:rPr>
              <a:t> 8.5 inches and bring those with you. Be creative and colorful!</a:t>
            </a:r>
          </a:p>
          <a:p>
            <a:pPr lvl="0" fontAlgn="base"/>
            <a:r>
              <a:rPr lang="en-US" sz="1200" kern="1200" dirty="0" smtClean="0">
                <a:solidFill>
                  <a:schemeClr val="tx1"/>
                </a:solidFill>
                <a:latin typeface="+mn-lt"/>
                <a:ea typeface="+mn-ea"/>
                <a:cs typeface="+mn-cs"/>
              </a:rPr>
              <a:t>You can vote more than once.</a:t>
            </a:r>
          </a:p>
          <a:p>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
        <p:cNvGrpSpPr/>
        <p:nvPr/>
      </p:nvGrpSpPr>
      <p:grpSpPr>
        <a:xfrm>
          <a:off x="0" y="0"/>
          <a:ext cx="0" cy="0"/>
          <a:chOff x="0" y="0"/>
          <a:chExt cx="0" cy="0"/>
        </a:xfrm>
      </p:grpSpPr>
      <p:sp>
        <p:nvSpPr>
          <p:cNvPr id="39938" name="Shape 255"/>
          <p:cNvSpPr txBox="1">
            <a:spLocks noGrp="1"/>
          </p:cNvSpPr>
          <p:nvPr>
            <p:ph type="body" idx="1"/>
          </p:nvPr>
        </p:nvSpPr>
        <p:spPr bwMode="auto"/>
        <p:txBody>
          <a:bodyPr lIns="91425" tIns="91425" rIns="91425" bIns="91425" anchor="ctr">
            <a:spAutoFit/>
          </a:bodyPr>
          <a:lstStyle/>
          <a:p>
            <a:pPr eaLnBrk="1" hangingPunct="1">
              <a:buClr>
                <a:srgbClr val="000000"/>
              </a:buClr>
              <a:buSzPct val="25000"/>
              <a:buFont typeface="Calibri" pitchFamily="-84" charset="0"/>
              <a:buNone/>
            </a:pPr>
            <a:r>
              <a:rPr lang="en-US" smtClean="0">
                <a:solidFill>
                  <a:srgbClr val="1F497D"/>
                </a:solidFill>
                <a:ea typeface="Calibri" pitchFamily="-84" charset="0"/>
                <a:cs typeface="Calibri" pitchFamily="-84" charset="0"/>
                <a:sym typeface="Calibri" pitchFamily="-84" charset="0"/>
              </a:rPr>
              <a:t>1. Asks utilities to meet a growing share of their energy needs from energy efficiency programs and renewable energy sources.</a:t>
            </a:r>
          </a:p>
          <a:p>
            <a:pPr eaLnBrk="1" hangingPunct="1">
              <a:buClr>
                <a:srgbClr val="000000"/>
              </a:buClr>
              <a:buSzPct val="25000"/>
              <a:buFont typeface="Calibri" pitchFamily="-84" charset="0"/>
              <a:buNone/>
            </a:pPr>
            <a:endParaRPr lang="en-US" smtClean="0">
              <a:solidFill>
                <a:srgbClr val="1F497D"/>
              </a:solidFill>
              <a:ea typeface="Calibri" pitchFamily="-84" charset="0"/>
              <a:cs typeface="Calibri" pitchFamily="-84" charset="0"/>
              <a:sym typeface="Calibri" pitchFamily="-84" charset="0"/>
            </a:endParaRPr>
          </a:p>
          <a:p>
            <a:pPr eaLnBrk="1" hangingPunct="1">
              <a:buClr>
                <a:srgbClr val="000000"/>
              </a:buClr>
              <a:buSzPct val="25000"/>
              <a:buFont typeface="Calibri" pitchFamily="-84" charset="0"/>
              <a:buNone/>
            </a:pPr>
            <a:r>
              <a:rPr lang="en-US" sz="1000" b="1" i="1" smtClean="0">
                <a:solidFill>
                  <a:srgbClr val="1F497D"/>
                </a:solidFill>
                <a:ea typeface="Calibri" pitchFamily="-84" charset="0"/>
                <a:cs typeface="Calibri" pitchFamily="-84" charset="0"/>
                <a:sym typeface="Calibri" pitchFamily="-84" charset="0"/>
              </a:rPr>
              <a:t>Renewable &amp; Efficiency Portfolio standard (REPS)</a:t>
            </a:r>
          </a:p>
          <a:p>
            <a:pPr eaLnBrk="1" hangingPunct="1">
              <a:buClr>
                <a:srgbClr val="000000"/>
              </a:buClr>
              <a:buSzPct val="25000"/>
              <a:buFont typeface="Calibri" pitchFamily="-84" charset="0"/>
              <a:buNone/>
            </a:pPr>
            <a:endParaRPr lang="en-US" sz="1000" b="1" i="1" smtClean="0">
              <a:solidFill>
                <a:srgbClr val="1F497D"/>
              </a:solidFill>
              <a:ea typeface="Calibri" pitchFamily="-84" charset="0"/>
              <a:cs typeface="Calibri" pitchFamily="-84" charset="0"/>
              <a:sym typeface="Calibri" pitchFamily="-84" charset="0"/>
            </a:endParaRPr>
          </a:p>
          <a:p>
            <a:pPr eaLnBrk="1" hangingPunct="1">
              <a:buClr>
                <a:srgbClr val="000000"/>
              </a:buClr>
              <a:buSzPct val="25000"/>
              <a:buFont typeface="Calibri" pitchFamily="-84" charset="0"/>
              <a:buNone/>
            </a:pPr>
            <a:r>
              <a:rPr lang="en-US" smtClean="0">
                <a:solidFill>
                  <a:srgbClr val="1F497D"/>
                </a:solidFill>
                <a:ea typeface="Calibri" pitchFamily="-84" charset="0"/>
                <a:cs typeface="Calibri" pitchFamily="-84" charset="0"/>
                <a:sym typeface="Calibri" pitchFamily="-84" charset="0"/>
              </a:rPr>
              <a:t>2. Expands in-state renewable energy production by paying customers for renewable energy they generate at rates set by PSC.</a:t>
            </a:r>
          </a:p>
          <a:p>
            <a:pPr eaLnBrk="1" hangingPunct="1">
              <a:buClr>
                <a:srgbClr val="000000"/>
              </a:buClr>
              <a:buSzPct val="25000"/>
              <a:buFont typeface="Calibri" pitchFamily="-84" charset="0"/>
              <a:buNone/>
            </a:pPr>
            <a:endParaRPr lang="en-US" smtClean="0">
              <a:ea typeface="ＭＳ Ｐゴシック" pitchFamily="-84" charset="-128"/>
              <a:cs typeface="ＭＳ Ｐゴシック" pitchFamily="-84" charset="-128"/>
            </a:endParaRPr>
          </a:p>
          <a:p>
            <a:pPr eaLnBrk="1" hangingPunct="1">
              <a:buClr>
                <a:srgbClr val="000000"/>
              </a:buClr>
              <a:buSzPct val="25000"/>
              <a:buFont typeface="Calibri" pitchFamily="-84" charset="0"/>
              <a:buNone/>
            </a:pPr>
            <a:r>
              <a:rPr lang="en-US" sz="1000" b="1" i="1" smtClean="0">
                <a:solidFill>
                  <a:srgbClr val="1F497D"/>
                </a:solidFill>
                <a:ea typeface="Calibri" pitchFamily="-84" charset="0"/>
                <a:cs typeface="Calibri" pitchFamily="-84" charset="0"/>
                <a:sym typeface="Calibri" pitchFamily="-84" charset="0"/>
              </a:rPr>
              <a:t>Feed-in tariff</a:t>
            </a:r>
          </a:p>
          <a:p>
            <a:pPr eaLnBrk="1" hangingPunct="1">
              <a:buClr>
                <a:srgbClr val="000000"/>
              </a:buClr>
              <a:buSzPct val="25000"/>
              <a:buFont typeface="Calibri" pitchFamily="-84" charset="0"/>
              <a:buNone/>
            </a:pPr>
            <a:endParaRPr lang="en-US" smtClean="0">
              <a:ea typeface="ＭＳ Ｐゴシック" pitchFamily="-84" charset="-128"/>
              <a:cs typeface="ＭＳ Ｐゴシック" pitchFamily="-84" charset="-128"/>
            </a:endParaRPr>
          </a:p>
          <a:p>
            <a:pPr eaLnBrk="1" hangingPunct="1">
              <a:spcBef>
                <a:spcPct val="0"/>
              </a:spcBef>
            </a:pPr>
            <a:endParaRPr lang="en-US">
              <a:ea typeface="ＭＳ Ｐゴシック" pitchFamily="-84" charset="-128"/>
              <a:cs typeface="ＭＳ Ｐゴシック" pitchFamily="-84" charset="-128"/>
            </a:endParaRPr>
          </a:p>
        </p:txBody>
      </p:sp>
      <p:sp>
        <p:nvSpPr>
          <p:cNvPr id="41987" name="Shape 25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
        <p:cNvGrpSpPr/>
        <p:nvPr/>
      </p:nvGrpSpPr>
      <p:grpSpPr>
        <a:xfrm>
          <a:off x="0" y="0"/>
          <a:ext cx="0" cy="0"/>
          <a:chOff x="0" y="0"/>
          <a:chExt cx="0" cy="0"/>
        </a:xfrm>
      </p:grpSpPr>
      <p:sp>
        <p:nvSpPr>
          <p:cNvPr id="39938" name="Shape 255"/>
          <p:cNvSpPr txBox="1">
            <a:spLocks noGrp="1"/>
          </p:cNvSpPr>
          <p:nvPr>
            <p:ph type="body" idx="1"/>
          </p:nvPr>
        </p:nvSpPr>
        <p:spPr bwMode="auto"/>
        <p:txBody>
          <a:bodyPr lIns="91425" tIns="91425" rIns="91425" bIns="91425" anchor="ctr">
            <a:spAutoFit/>
          </a:bodyPr>
          <a:lstStyle/>
          <a:p>
            <a:pPr eaLnBrk="1" hangingPunct="1">
              <a:buClr>
                <a:srgbClr val="000000"/>
              </a:buClr>
              <a:buSzPct val="25000"/>
              <a:buFont typeface="Calibri" pitchFamily="-84" charset="0"/>
              <a:buNone/>
            </a:pPr>
            <a:endParaRPr lang="en-US" dirty="0" smtClean="0">
              <a:ea typeface="ＭＳ Ｐゴシック" pitchFamily="-84" charset="-128"/>
              <a:cs typeface="ＭＳ Ｐゴシック" pitchFamily="-84" charset="-128"/>
            </a:endParaRPr>
          </a:p>
          <a:p>
            <a:pPr eaLnBrk="1" hangingPunct="1">
              <a:spcBef>
                <a:spcPct val="0"/>
              </a:spcBef>
            </a:pPr>
            <a:r>
              <a:rPr lang="en-US" sz="1200" dirty="0" smtClean="0"/>
              <a:t> HB 288, the Stream Saver Bill, would protect our waterways by prohibiting the dumping of mine wastes into any “intermittent, perennial, or ephemeral stream or other water of the Commonwealth.” Mine wastes would be placed back on the mine site as part of the reclamation process already specified in state and federal law — rather than dumped over the side of the hill into valleys and streams and communities below.</a:t>
            </a:r>
            <a:endParaRPr lang="en-US" dirty="0">
              <a:ea typeface="ＭＳ Ｐゴシック" pitchFamily="-84" charset="-128"/>
              <a:cs typeface="ＭＳ Ｐゴシック" pitchFamily="-84" charset="-128"/>
            </a:endParaRPr>
          </a:p>
        </p:txBody>
      </p:sp>
      <p:sp>
        <p:nvSpPr>
          <p:cNvPr id="41987" name="Shape 256"/>
          <p:cNvSpPr>
            <a:spLocks noGrp="1" noRot="1" noChangeAspect="1"/>
          </p:cNvSpPr>
          <p:nvPr>
            <p:ph type="sldImg" idx="2"/>
          </p:nvPr>
        </p:nvSpPr>
        <p:spPr bwMode="auto">
          <a:custGeom>
            <a:avLst/>
            <a:gdLst>
              <a:gd name="T0" fmla="*/ 0 w 120000"/>
              <a:gd name="T1" fmla="*/ 0 h 120000"/>
              <a:gd name="T2" fmla="*/ 120000 w 120000"/>
              <a:gd name="T3" fmla="*/ 120000 h 120000"/>
            </a:gdLst>
            <a:ahLst/>
            <a:cxnLst/>
            <a:rect l="T0" t="T1" r="T2" b="T3"/>
            <a:pathLst>
              <a:path w="120000" h="120000" extrusionOk="0">
                <a:moveTo>
                  <a:pt x="0" y="0"/>
                </a:moveTo>
                <a:lnTo>
                  <a:pt x="120000" y="0"/>
                </a:lnTo>
                <a:lnTo>
                  <a:pt x="120000" y="120000"/>
                </a:lnTo>
                <a:lnTo>
                  <a:pt x="0" y="120000"/>
                </a:lnTo>
                <a:close/>
              </a:path>
            </a:pathLst>
          </a:custGeom>
          <a:noFill/>
          <a:ln>
            <a:solidFill>
              <a:srgbClr val="000000"/>
            </a:solidFill>
            <a:miter lim="800000"/>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a:t>
            </a:r>
            <a:r>
              <a:rPr lang="en-US" baseline="0" dirty="0" smtClean="0"/>
              <a:t> do we have an ILM Day each year?</a:t>
            </a:r>
          </a:p>
          <a:p>
            <a:endParaRPr lang="en-US" baseline="0" dirty="0" smtClean="0"/>
          </a:p>
          <a:p>
            <a:r>
              <a:rPr lang="en-US" sz="1200" b="1" kern="1200" dirty="0" smtClean="0">
                <a:solidFill>
                  <a:schemeClr val="tx1"/>
                </a:solidFill>
                <a:latin typeface="+mn-lt"/>
                <a:ea typeface="+mn-ea"/>
                <a:cs typeface="+mn-cs"/>
              </a:rPr>
              <a:t>Because</a:t>
            </a:r>
            <a:r>
              <a:rPr lang="en-US" sz="1200" b="1" kern="1200" baseline="0" dirty="0" smtClean="0">
                <a:solidFill>
                  <a:schemeClr val="tx1"/>
                </a:solidFill>
                <a:latin typeface="+mn-lt"/>
                <a:ea typeface="+mn-ea"/>
                <a:cs typeface="+mn-cs"/>
              </a:rPr>
              <a:t> we know w</a:t>
            </a:r>
            <a:r>
              <a:rPr lang="en-US" sz="1200" b="1" kern="1200" dirty="0" smtClean="0">
                <a:solidFill>
                  <a:schemeClr val="tx1"/>
                </a:solidFill>
                <a:latin typeface="+mn-lt"/>
                <a:ea typeface="+mn-ea"/>
                <a:cs typeface="+mn-cs"/>
              </a:rPr>
              <a:t>e are Kentuckians, and we are our best hope for change. </a:t>
            </a:r>
            <a:r>
              <a:rPr lang="en-US" sz="1200" kern="1200" dirty="0" smtClean="0">
                <a:solidFill>
                  <a:schemeClr val="tx1"/>
                </a:solidFill>
                <a:latin typeface="+mn-lt"/>
                <a:ea typeface="+mn-ea"/>
                <a:cs typeface="+mn-cs"/>
              </a:rPr>
              <a:t>We believe that Kentucky can be a place where everyone – regardless of income, race, or position – has an equal voice. Where ordinary Kentuckians have a say in decisions affecting their lives.  Where leaders listen and respond to community needs. Where decisions are made in the open, for the right reasons, and in everyone's interest. Where young people have opportunities, right here at home. And where our taxes are an investment in a brighter future.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And we are Kentuckians who believe in Appalachia’s bright future.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Right now is our time to move forward together.</a:t>
            </a:r>
            <a:r>
              <a:rPr lang="en-US" sz="1200" kern="1200" dirty="0" smtClean="0">
                <a:solidFill>
                  <a:schemeClr val="tx1"/>
                </a:solidFill>
                <a:latin typeface="+mn-lt"/>
                <a:ea typeface="+mn-ea"/>
                <a:cs typeface="+mn-cs"/>
              </a:rPr>
              <a:t> Together we can build a diverse and healthy economy in eastern Kentucky, an economy with good jobs and opportunities for all our people. We can create new clean energy power, new economic power, and new political power across this commonwealth. And together we have to stop strip-mining and other destructive practices that rob us of our clean water, good soil, and health. </a:t>
            </a:r>
          </a:p>
          <a:p>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1" u="sng" kern="1200" dirty="0" smtClean="0">
                <a:solidFill>
                  <a:schemeClr val="tx1"/>
                </a:solidFill>
                <a:latin typeface="+mn-lt"/>
                <a:ea typeface="+mn-ea"/>
                <a:cs typeface="+mn-cs"/>
              </a:rPr>
              <a:t>We</a:t>
            </a:r>
            <a:r>
              <a:rPr lang="en-US" sz="1200" b="1" u="sng" kern="1200" baseline="0" dirty="0" smtClean="0">
                <a:solidFill>
                  <a:schemeClr val="tx1"/>
                </a:solidFill>
                <a:latin typeface="+mn-lt"/>
                <a:ea typeface="+mn-ea"/>
                <a:cs typeface="+mn-cs"/>
              </a:rPr>
              <a:t> have an</a:t>
            </a:r>
            <a:r>
              <a:rPr lang="en-US" sz="1200" b="1" u="sng" kern="1200" dirty="0" smtClean="0">
                <a:solidFill>
                  <a:schemeClr val="tx1"/>
                </a:solidFill>
                <a:latin typeface="+mn-lt"/>
                <a:ea typeface="+mn-ea"/>
                <a:cs typeface="+mn-cs"/>
              </a:rPr>
              <a:t> opportunity to build a new economy, a healthy democracy, and a just transition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Eastern Kentucky’s economy is changing fast, and our future is unwritten. </a:t>
            </a:r>
            <a:r>
              <a:rPr lang="en-US" sz="1200" kern="1200" dirty="0" smtClean="0">
                <a:solidFill>
                  <a:schemeClr val="tx1"/>
                </a:solidFill>
                <a:latin typeface="+mn-lt"/>
                <a:ea typeface="+mn-ea"/>
                <a:cs typeface="+mn-cs"/>
              </a:rPr>
              <a:t>The Appalachian region is experiencing a dramatic transition. Coal production and employment are in steep decline and will continue to drop for years to come. We believe it’s essential that the transition to the new economy is a just transition—one that celebrates our culture and invests in communities and workers who depended on the old economy. An exciting conversation is happening across our region about the next economy in Appalachia, and we have worked hard to promote that conversation. Small businesses, farmers’ markets, artists and entrepreneurs are imagining together a diverse local economy that celebrates and preserves what we all love about eastern Kentucky. And we commend Gov </a:t>
            </a:r>
            <a:r>
              <a:rPr lang="en-US" sz="1200" kern="1200" dirty="0" err="1" smtClean="0">
                <a:solidFill>
                  <a:schemeClr val="tx1"/>
                </a:solidFill>
                <a:latin typeface="+mn-lt"/>
                <a:ea typeface="+mn-ea"/>
                <a:cs typeface="+mn-cs"/>
              </a:rPr>
              <a:t>Beshear</a:t>
            </a:r>
            <a:r>
              <a:rPr lang="en-US" sz="1200" kern="1200" dirty="0" smtClean="0">
                <a:solidFill>
                  <a:schemeClr val="tx1"/>
                </a:solidFill>
                <a:latin typeface="+mn-lt"/>
                <a:ea typeface="+mn-ea"/>
                <a:cs typeface="+mn-cs"/>
              </a:rPr>
              <a:t> and Congressman Rogers for joining this conversation by launching the Shaping Our Appalachian Region, or SOAR, initiative last fall.</a:t>
            </a:r>
          </a:p>
          <a:p>
            <a:endParaRPr lang="en-US" dirty="0" smtClean="0"/>
          </a:p>
          <a:p>
            <a:r>
              <a:rPr lang="en-US" sz="1200" b="1" kern="1200" dirty="0" smtClean="0">
                <a:solidFill>
                  <a:schemeClr val="tx1"/>
                </a:solidFill>
                <a:latin typeface="+mn-lt"/>
                <a:ea typeface="+mn-ea"/>
                <a:cs typeface="+mn-cs"/>
              </a:rPr>
              <a:t>Our Democracy is closely connected to our economy and ability to shape a bright future.</a:t>
            </a:r>
            <a:r>
              <a:rPr lang="en-US" sz="1200" kern="1200" dirty="0" smtClean="0">
                <a:solidFill>
                  <a:schemeClr val="tx1"/>
                </a:solidFill>
                <a:latin typeface="+mn-lt"/>
                <a:ea typeface="+mn-ea"/>
                <a:cs typeface="+mn-cs"/>
              </a:rPr>
              <a:t> As we heard from the stage last I Love Mountains Day, we must do more than just want a bright future. A bright future depends on strong community and political involvement: grassroots leaders, local residents, workers, public officials, and enterprises willing to envision another way forward. We believe we have the opportunity to move forward together, to build a new economy here in the mountains—a diverse, homegrown economy good for all people. We have to build it and protect it, together. We have to demand it and work for it every day. We have to organize for it and we have to vote for it. </a:t>
            </a:r>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And we have to demand good people to vote for,</a:t>
            </a:r>
            <a:r>
              <a:rPr lang="en-US" sz="1200" kern="1200" dirty="0" smtClean="0">
                <a:solidFill>
                  <a:schemeClr val="tx1"/>
                </a:solidFill>
                <a:latin typeface="+mn-lt"/>
                <a:ea typeface="+mn-ea"/>
                <a:cs typeface="+mn-cs"/>
              </a:rPr>
              <a:t> candidates whose political future depends on caring about what’s good for our communities, not just their own gain or special interests. And we have to do what it takes to elect these good candidates – by voting and encouraging others to vote. This is an important election year in Kentucky, and it’s more important than ever that we use our power by voting.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We can and must shape our story and the transition toward a brighter future. </a:t>
            </a:r>
            <a:r>
              <a:rPr lang="en-US" sz="1200" kern="1200" dirty="0" smtClean="0">
                <a:solidFill>
                  <a:schemeClr val="tx1"/>
                </a:solidFill>
                <a:latin typeface="+mn-lt"/>
                <a:ea typeface="+mn-ea"/>
                <a:cs typeface="+mn-cs"/>
              </a:rPr>
              <a:t>Over the last few years, and at the SOAR summit in December in Pikeville, KFTC members have offered ideas and solutions based on principles of a just transition.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We can and must shape our story and the transition toward a brighter future. </a:t>
            </a:r>
            <a:r>
              <a:rPr lang="en-US" sz="1200" kern="1200" dirty="0" smtClean="0">
                <a:solidFill>
                  <a:schemeClr val="tx1"/>
                </a:solidFill>
                <a:latin typeface="+mn-lt"/>
                <a:ea typeface="+mn-ea"/>
                <a:cs typeface="+mn-cs"/>
              </a:rPr>
              <a:t>Over the last few years, and at the SOAR summit in December in Pikeville, KFTC members have offered ideas and solutions based on principles of a just transition. We believe that a just transition must: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Improve the quality of life for people and communities affected by economic disruption, environmental damage, and inequality</a:t>
            </a:r>
          </a:p>
          <a:p>
            <a:r>
              <a:rPr lang="en-US" sz="1200" kern="1200" dirty="0" smtClean="0">
                <a:solidFill>
                  <a:schemeClr val="tx1"/>
                </a:solidFill>
                <a:latin typeface="+mn-lt"/>
                <a:ea typeface="+mn-ea"/>
                <a:cs typeface="+mn-cs"/>
              </a:rPr>
              <a:t>• Foster inclusion, participation and collaboration</a:t>
            </a:r>
          </a:p>
          <a:p>
            <a:r>
              <a:rPr lang="en-US" sz="1200" kern="1200" dirty="0" smtClean="0">
                <a:solidFill>
                  <a:schemeClr val="tx1"/>
                </a:solidFill>
                <a:latin typeface="+mn-lt"/>
                <a:ea typeface="+mn-ea"/>
                <a:cs typeface="+mn-cs"/>
              </a:rPr>
              <a:t>• Generate good, stable, meaningful jobs and broad access to opportunities and benefits</a:t>
            </a:r>
          </a:p>
          <a:p>
            <a:r>
              <a:rPr lang="en-US" sz="1200" kern="1200" dirty="0" smtClean="0">
                <a:solidFill>
                  <a:schemeClr val="tx1"/>
                </a:solidFill>
                <a:latin typeface="+mn-lt"/>
                <a:ea typeface="+mn-ea"/>
                <a:cs typeface="+mn-cs"/>
              </a:rPr>
              <a:t>• Promote innovation, self-reliance, and broadly held local wealth</a:t>
            </a:r>
          </a:p>
          <a:p>
            <a:r>
              <a:rPr lang="en-US" sz="1200" kern="1200" dirty="0" smtClean="0">
                <a:solidFill>
                  <a:schemeClr val="tx1"/>
                </a:solidFill>
                <a:latin typeface="+mn-lt"/>
                <a:ea typeface="+mn-ea"/>
                <a:cs typeface="+mn-cs"/>
              </a:rPr>
              <a:t>• Protect and restore public health and our environment</a:t>
            </a:r>
          </a:p>
          <a:p>
            <a:r>
              <a:rPr lang="en-US" sz="1200" kern="1200" dirty="0" smtClean="0">
                <a:solidFill>
                  <a:schemeClr val="tx1"/>
                </a:solidFill>
                <a:latin typeface="+mn-lt"/>
                <a:ea typeface="+mn-ea"/>
                <a:cs typeface="+mn-cs"/>
              </a:rPr>
              <a:t>• Respect the past while also strengthening communities and culture</a:t>
            </a:r>
          </a:p>
          <a:p>
            <a:r>
              <a:rPr lang="en-US" sz="1200" kern="1200" dirty="0" smtClean="0">
                <a:solidFill>
                  <a:schemeClr val="tx1"/>
                </a:solidFill>
                <a:latin typeface="+mn-lt"/>
                <a:ea typeface="+mn-ea"/>
                <a:cs typeface="+mn-cs"/>
              </a:rPr>
              <a:t>• Consider the effects of decisions on future generations</a:t>
            </a:r>
          </a:p>
          <a:p>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u="sng" kern="1200" dirty="0" smtClean="0">
                <a:solidFill>
                  <a:schemeClr val="tx1"/>
                </a:solidFill>
                <a:latin typeface="+mn-lt"/>
                <a:ea typeface="+mn-ea"/>
                <a:cs typeface="+mn-cs"/>
              </a:rPr>
              <a:t>We</a:t>
            </a:r>
            <a:r>
              <a:rPr lang="en-US" sz="1200" b="1" u="sng" kern="1200" baseline="0" dirty="0" smtClean="0">
                <a:solidFill>
                  <a:schemeClr val="tx1"/>
                </a:solidFill>
                <a:latin typeface="+mn-lt"/>
                <a:ea typeface="+mn-ea"/>
                <a:cs typeface="+mn-cs"/>
              </a:rPr>
              <a:t> have an </a:t>
            </a:r>
            <a:r>
              <a:rPr lang="en-US" sz="1200" b="1" u="sng" kern="1200" dirty="0" smtClean="0">
                <a:solidFill>
                  <a:schemeClr val="tx1"/>
                </a:solidFill>
                <a:latin typeface="+mn-lt"/>
                <a:ea typeface="+mn-ea"/>
                <a:cs typeface="+mn-cs"/>
              </a:rPr>
              <a:t>urgent need to end the harm to our environment and health from mountaintop mining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t>
            </a:r>
            <a:r>
              <a:rPr lang="en-US" sz="1200" b="1" kern="1200" dirty="0" smtClean="0">
                <a:solidFill>
                  <a:schemeClr val="tx1"/>
                </a:solidFill>
                <a:latin typeface="+mn-lt"/>
                <a:ea typeface="+mn-ea"/>
                <a:cs typeface="+mn-cs"/>
              </a:rPr>
              <a:t>What we do to the land, we do to the people.”</a:t>
            </a:r>
            <a:r>
              <a:rPr lang="en-US" sz="1200" kern="1200" dirty="0" smtClean="0">
                <a:solidFill>
                  <a:schemeClr val="tx1"/>
                </a:solidFill>
                <a:latin typeface="+mn-lt"/>
                <a:ea typeface="+mn-ea"/>
                <a:cs typeface="+mn-cs"/>
              </a:rPr>
              <a:t> Recent studies indicate that mining communities in Appalachia have higher rates of cancer and birth defects than residents in nearby non-mining communities. Our land and people are suffering from widespread and permanent ecological destruction caused by mountaintop removal and other forms of large-scale surface mining. </a:t>
            </a:r>
          </a:p>
          <a:p>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demand an end to the destruction of our land, water and people in eastern Kentucky. For more than a century, our coal miners and the coal from our mountains have fueled the entire country. Now it’s time to invest in our region, in a just transition to a diverse and healthy economy in eastern Kentucky.</a:t>
            </a:r>
            <a:r>
              <a:rPr lang="en-US" dirty="0" smtClean="0"/>
              <a:t> </a:t>
            </a:r>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KFTC members and allies are documenting mining pollution and pushing hard to win full enforcement of laws and strengthen existing laws. </a:t>
            </a:r>
            <a:r>
              <a:rPr lang="en-US" sz="1200" kern="1200" dirty="0" smtClean="0">
                <a:solidFill>
                  <a:schemeClr val="tx1"/>
                </a:solidFill>
                <a:latin typeface="+mn-lt"/>
                <a:ea typeface="+mn-ea"/>
                <a:cs typeface="+mn-cs"/>
              </a:rPr>
              <a:t>Using a simple conductivity test, KFTC members can determine the health of a stream. Where problems exist, we look for specific chemicals. And we’ve begun to take samples from public drinking water systems as well. In the past two years, we trained and equipped more than 100 people in basic water testing skills. Together we’re learning the ins and outs of water quality laws, and with that knowledge, we’re holding coal companies accountable and building community power. </a:t>
            </a:r>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The challenges of communities in eastern Kentucky are closely related to environmental justice issues across our state and region.</a:t>
            </a:r>
            <a:r>
              <a:rPr lang="en-US" sz="1200" kern="1200" dirty="0" smtClean="0">
                <a:solidFill>
                  <a:schemeClr val="tx1"/>
                </a:solidFill>
                <a:latin typeface="+mn-lt"/>
                <a:ea typeface="+mn-ea"/>
                <a:cs typeface="+mn-cs"/>
              </a:rPr>
              <a:t> KFTC members are involved in efforts to oppose hazardous liquids pipelines through several dozen Kentucky counties. Working together, they’ve persuaded local governments in several counties to pass resolutions opposing the proposed Bluegrass Pipeline. And our members are working with their neighbors in Louisville to protect communities from harmful coal ash dumps. All of these are environmental justice issues caused by extractive industries.</a:t>
            </a:r>
            <a:r>
              <a:rPr lang="en-US" dirty="0" smtClean="0"/>
              <a:t> </a:t>
            </a:r>
            <a:endParaRPr lang="en-US" dirty="0"/>
          </a:p>
        </p:txBody>
      </p:sp>
      <p:sp>
        <p:nvSpPr>
          <p:cNvPr id="4" name="Slide Number Placeholder 3"/>
          <p:cNvSpPr>
            <a:spLocks noGrp="1"/>
          </p:cNvSpPr>
          <p:nvPr>
            <p:ph type="sldNum" sz="quarter" idx="10"/>
          </p:nvPr>
        </p:nvSpPr>
        <p:spPr/>
        <p:txBody>
          <a:bodyPr/>
          <a:lstStyle/>
          <a:p>
            <a:fld id="{84125405-E57E-2842-8377-E5F8BD75537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180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D430DA29-5B5D-D74B-9AE9-7A806D40B450}" type="datetimeFigureOut">
              <a:rPr lang="en-US" smtClean="0"/>
              <a:pPr/>
              <a:t>2/10/14</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789B5E23-1A1D-8F40-A1C2-C6EE53AAF7E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D430DA29-5B5D-D74B-9AE9-7A806D40B450}" type="datetimeFigureOut">
              <a:rPr lang="en-US" smtClean="0"/>
              <a:pPr/>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5E23-1A1D-8F40-A1C2-C6EE53AAF7E7}" type="slidenum">
              <a:rPr lang="en-US" smtClean="0"/>
              <a:pPr/>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D430DA29-5B5D-D74B-9AE9-7A806D40B450}" type="datetimeFigureOut">
              <a:rPr lang="en-US" smtClean="0"/>
              <a:pPr/>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5E23-1A1D-8F40-A1C2-C6EE53AAF7E7}" type="slidenum">
              <a:rPr lang="en-US" smtClean="0"/>
              <a:pPr/>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430DA29-5B5D-D74B-9AE9-7A806D40B450}" type="datetimeFigureOut">
              <a:rPr lang="en-US" smtClean="0"/>
              <a:pPr/>
              <a:t>2/10/14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9B5E23-1A1D-8F40-A1C2-C6EE53AAF7E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D430DA29-5B5D-D74B-9AE9-7A806D40B450}" type="datetimeFigureOut">
              <a:rPr lang="en-US" smtClean="0"/>
              <a:pPr/>
              <a:t>2/10/14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9B5E23-1A1D-8F40-A1C2-C6EE53AAF7E7}"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30DA29-5B5D-D74B-9AE9-7A806D40B450}" type="datetimeFigureOut">
              <a:rPr lang="en-US" smtClean="0"/>
              <a:pPr/>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5E23-1A1D-8F40-A1C2-C6EE53AAF7E7}"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D430DA29-5B5D-D74B-9AE9-7A806D40B450}" type="datetimeFigureOut">
              <a:rPr lang="en-US" smtClean="0"/>
              <a:pPr/>
              <a:t>2/10/14</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789B5E23-1A1D-8F40-A1C2-C6EE53AAF7E7}" type="slidenum">
              <a:rPr lang="en-US" smtClean="0"/>
              <a:pPr/>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30DA29-5B5D-D74B-9AE9-7A806D40B450}" type="datetimeFigureOut">
              <a:rPr lang="en-US" smtClean="0"/>
              <a:pPr/>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5E23-1A1D-8F40-A1C2-C6EE53AAF7E7}"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30DA29-5B5D-D74B-9AE9-7A806D40B450}" type="datetimeFigureOut">
              <a:rPr lang="en-US" smtClean="0"/>
              <a:pPr/>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5E23-1A1D-8F40-A1C2-C6EE53AAF7E7}" type="slidenum">
              <a:rPr lang="en-US" smtClean="0"/>
              <a:pPr/>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430DA29-5B5D-D74B-9AE9-7A806D40B450}" type="datetimeFigureOut">
              <a:rPr lang="en-US" smtClean="0"/>
              <a:pPr/>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5E23-1A1D-8F40-A1C2-C6EE53AAF7E7}"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430DA29-5B5D-D74B-9AE9-7A806D40B450}" type="datetimeFigureOut">
              <a:rPr lang="en-US" smtClean="0"/>
              <a:pPr/>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5E23-1A1D-8F40-A1C2-C6EE53AAF7E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212106" y="6356350"/>
            <a:ext cx="1752600" cy="365125"/>
          </a:xfrm>
        </p:spPr>
        <p:txBody>
          <a:bodyPr/>
          <a:lstStyle/>
          <a:p>
            <a:fld id="{D430DA29-5B5D-D74B-9AE9-7A806D40B450}" type="datetimeFigureOut">
              <a:rPr lang="en-US" smtClean="0"/>
              <a:pPr/>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9B5E23-1A1D-8F40-A1C2-C6EE53AAF7E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buNone/>
              <a:defRPr sz="16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D430DA29-5B5D-D74B-9AE9-7A806D40B450}" type="datetimeFigureOut">
              <a:rPr lang="en-US" smtClean="0"/>
              <a:pPr/>
              <a:t>2/10/14</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789B5E23-1A1D-8F40-A1C2-C6EE53AAF7E7}" type="slidenum">
              <a:rPr lang="en-US" smtClean="0"/>
              <a:pPr/>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Click icon to add picture</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7212106" y="6356350"/>
            <a:ext cx="1752600" cy="365125"/>
          </a:xfrm>
        </p:spPr>
        <p:txBody>
          <a:bodyPr/>
          <a:lstStyle/>
          <a:p>
            <a:fld id="{D430DA29-5B5D-D74B-9AE9-7A806D40B450}" type="datetimeFigureOut">
              <a:rPr lang="en-US" smtClean="0"/>
              <a:pPr/>
              <a:t>2/10/14</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789B5E23-1A1D-8F40-A1C2-C6EE53AAF7E7}" type="slidenum">
              <a:rPr lang="en-US" smtClean="0"/>
              <a:pPr/>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Click icon to add picture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D430DA29-5B5D-D74B-9AE9-7A806D40B450}" type="datetimeFigureOut">
              <a:rPr lang="en-US" smtClean="0"/>
              <a:pPr/>
              <a:t>2/10/14</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789B5E23-1A1D-8F40-A1C2-C6EE53AAF7E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789B5E23-1A1D-8F40-A1C2-C6EE53AAF7E7}" type="slidenum">
              <a:rPr lang="en-US" smtClean="0"/>
              <a:pPr/>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Click icon to add picture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D430DA29-5B5D-D74B-9AE9-7A806D40B450}" type="datetimeFigureOut">
              <a:rPr lang="en-US" smtClean="0"/>
              <a:pPr/>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5E23-1A1D-8F40-A1C2-C6EE53AAF7E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D430DA29-5B5D-D74B-9AE9-7A806D40B450}" type="datetimeFigureOut">
              <a:rPr lang="en-US" smtClean="0"/>
              <a:pPr/>
              <a:t>2/10/14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9B5E23-1A1D-8F40-A1C2-C6EE53AAF7E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D430DA29-5B5D-D74B-9AE9-7A806D40B450}" type="datetimeFigureOut">
              <a:rPr lang="en-US" smtClean="0"/>
              <a:pPr/>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9B5E23-1A1D-8F40-A1C2-C6EE53AAF7E7}" type="slidenum">
              <a:rPr lang="en-US" smtClean="0"/>
              <a:pPr/>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D430DA29-5B5D-D74B-9AE9-7A806D40B450}" type="datetimeFigureOut">
              <a:rPr lang="en-US" smtClean="0"/>
              <a:pPr/>
              <a:t>2/10/14</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789B5E23-1A1D-8F40-A1C2-C6EE53AAF7E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 r:id="rId16"/>
    <p:sldLayoutId r:id="rId17"/>
    <p:sldLayoutId r:id="rId18"/>
    <p:sldLayoutId r:id="rId19"/>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4141786"/>
            <a:ext cx="4966446" cy="1398494"/>
          </a:xfrm>
        </p:spPr>
        <p:txBody>
          <a:bodyPr/>
          <a:lstStyle/>
          <a:p>
            <a:r>
              <a:rPr lang="en-US" dirty="0" smtClean="0"/>
              <a:t>ILM Day 2014</a:t>
            </a:r>
            <a:endParaRPr lang="en-US" dirty="0"/>
          </a:p>
        </p:txBody>
      </p:sp>
      <p:sp>
        <p:nvSpPr>
          <p:cNvPr id="3" name="Text Placeholder 2"/>
          <p:cNvSpPr>
            <a:spLocks noGrp="1"/>
          </p:cNvSpPr>
          <p:nvPr>
            <p:ph type="body" idx="1"/>
          </p:nvPr>
        </p:nvSpPr>
        <p:spPr>
          <a:xfrm>
            <a:off x="1752600" y="5537200"/>
            <a:ext cx="5423647" cy="1320800"/>
          </a:xfrm>
        </p:spPr>
        <p:txBody>
          <a:bodyPr/>
          <a:lstStyle/>
          <a:p>
            <a:r>
              <a:rPr lang="en-US" dirty="0" smtClean="0"/>
              <a:t>Vote for Kentucky’s Bright Future</a:t>
            </a:r>
            <a:r>
              <a:rPr lang="en-US" dirty="0" smtClean="0"/>
              <a:t>!</a:t>
            </a:r>
          </a:p>
          <a:p>
            <a:r>
              <a:rPr lang="en-US" dirty="0" smtClean="0"/>
              <a:t>Hosted by Kentuckians For The Commonwealth</a:t>
            </a:r>
            <a:endParaRPr lang="en-US" dirty="0"/>
          </a:p>
        </p:txBody>
      </p:sp>
      <p:pic>
        <p:nvPicPr>
          <p:cNvPr id="6" name="Picture 5" descr="Screen Shot 2014-02-10 at 5.04.26 PM.png"/>
          <p:cNvPicPr>
            <a:picLocks noChangeAspect="1"/>
          </p:cNvPicPr>
          <p:nvPr/>
        </p:nvPicPr>
        <p:blipFill>
          <a:blip r:embed="rId3"/>
          <a:stretch>
            <a:fillRect/>
          </a:stretch>
        </p:blipFill>
        <p:spPr>
          <a:xfrm>
            <a:off x="990600" y="228600"/>
            <a:ext cx="6019800" cy="43063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4316506"/>
            <a:ext cx="4966446" cy="1398494"/>
          </a:xfrm>
        </p:spPr>
        <p:txBody>
          <a:bodyPr/>
          <a:lstStyle/>
          <a:p>
            <a:r>
              <a:rPr lang="en-US" dirty="0" smtClean="0"/>
              <a:t>ILM Day 2014</a:t>
            </a:r>
            <a:endParaRPr lang="en-US" dirty="0"/>
          </a:p>
        </p:txBody>
      </p:sp>
      <p:sp>
        <p:nvSpPr>
          <p:cNvPr id="3" name="Text Placeholder 2"/>
          <p:cNvSpPr>
            <a:spLocks noGrp="1"/>
          </p:cNvSpPr>
          <p:nvPr>
            <p:ph type="body" idx="1"/>
          </p:nvPr>
        </p:nvSpPr>
        <p:spPr>
          <a:xfrm>
            <a:off x="1752600" y="5791200"/>
            <a:ext cx="5423647" cy="1320800"/>
          </a:xfrm>
        </p:spPr>
        <p:txBody>
          <a:bodyPr/>
          <a:lstStyle/>
          <a:p>
            <a:r>
              <a:rPr lang="en-US" dirty="0" smtClean="0"/>
              <a:t>Vote for Kentucky’s Bright Future!</a:t>
            </a:r>
            <a:endParaRPr lang="en-US" dirty="0"/>
          </a:p>
        </p:txBody>
      </p:sp>
      <p:pic>
        <p:nvPicPr>
          <p:cNvPr id="5" name="Picture 4" descr="Screen Shot 2014-02-10 at 5.44.33 PM.png"/>
          <p:cNvPicPr>
            <a:picLocks noChangeAspect="1"/>
          </p:cNvPicPr>
          <p:nvPr/>
        </p:nvPicPr>
        <p:blipFill>
          <a:blip r:embed="rId3"/>
          <a:stretch>
            <a:fillRect/>
          </a:stretch>
        </p:blipFill>
        <p:spPr>
          <a:xfrm>
            <a:off x="1413205" y="304800"/>
            <a:ext cx="5763042" cy="422783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9874" y="381000"/>
            <a:ext cx="8416926" cy="1066800"/>
          </a:xfrm>
        </p:spPr>
        <p:txBody>
          <a:bodyPr/>
          <a:lstStyle/>
          <a:p>
            <a:r>
              <a:rPr lang="en-US" sz="4000" dirty="0" smtClean="0"/>
              <a:t>Our message to the Governor and other elected officials:</a:t>
            </a:r>
            <a:endParaRPr lang="en-US" sz="4000" dirty="0"/>
          </a:p>
        </p:txBody>
      </p:sp>
      <p:sp>
        <p:nvSpPr>
          <p:cNvPr id="3" name="Text Placeholder 2"/>
          <p:cNvSpPr>
            <a:spLocks noGrp="1"/>
          </p:cNvSpPr>
          <p:nvPr>
            <p:ph type="body" idx="1"/>
          </p:nvPr>
        </p:nvSpPr>
        <p:spPr>
          <a:xfrm>
            <a:off x="3352800" y="1828800"/>
            <a:ext cx="5334000" cy="5029200"/>
          </a:xfrm>
        </p:spPr>
        <p:txBody>
          <a:bodyPr>
            <a:noAutofit/>
          </a:bodyPr>
          <a:lstStyle/>
          <a:p>
            <a:pPr lvl="0" algn="l">
              <a:buSzPct val="196000"/>
              <a:buFont typeface="Arial"/>
              <a:buChar char="•"/>
            </a:pPr>
            <a:r>
              <a:rPr lang="en-US" sz="2000" b="1" dirty="0" smtClean="0"/>
              <a:t>Invest in a</a:t>
            </a:r>
            <a:r>
              <a:rPr lang="en-US" sz="2000" dirty="0" smtClean="0"/>
              <a:t> </a:t>
            </a:r>
            <a:r>
              <a:rPr lang="en-US" sz="2000" b="1" dirty="0" smtClean="0"/>
              <a:t>new economy and just transition</a:t>
            </a:r>
            <a:r>
              <a:rPr lang="en-US" sz="2000" dirty="0" smtClean="0"/>
              <a:t> in eastern Kentucky. </a:t>
            </a:r>
          </a:p>
          <a:p>
            <a:pPr lvl="0" algn="l">
              <a:buSzPct val="196000"/>
              <a:buFont typeface="Arial"/>
              <a:buChar char="•"/>
            </a:pPr>
            <a:r>
              <a:rPr lang="en-US" sz="2000" b="1" dirty="0" smtClean="0"/>
              <a:t>Protect our health and stop the destruction</a:t>
            </a:r>
            <a:r>
              <a:rPr lang="en-US" sz="2000" dirty="0" smtClean="0"/>
              <a:t> of eastern Kentucky</a:t>
            </a:r>
          </a:p>
          <a:p>
            <a:pPr lvl="0" algn="l">
              <a:buSzPct val="196000"/>
              <a:buFont typeface="Arial"/>
              <a:buChar char="•"/>
            </a:pPr>
            <a:r>
              <a:rPr lang="en-US" sz="2000" b="1" dirty="0" smtClean="0"/>
              <a:t>Pass the Clean Energy Opportunity Act</a:t>
            </a:r>
            <a:endParaRPr lang="en-US" sz="2000" dirty="0" smtClean="0"/>
          </a:p>
          <a:p>
            <a:pPr lvl="0" algn="l">
              <a:buSzPct val="196000"/>
              <a:buFont typeface="Arial"/>
              <a:buChar char="•"/>
            </a:pPr>
            <a:r>
              <a:rPr lang="en-US" sz="2000" b="1" dirty="0" smtClean="0"/>
              <a:t>Support the EPA and Mine Safety Administration</a:t>
            </a:r>
            <a:endParaRPr lang="en-US" sz="2000" dirty="0" smtClean="0"/>
          </a:p>
          <a:p>
            <a:pPr algn="l">
              <a:buSzPct val="196000"/>
              <a:buFont typeface="Arial"/>
              <a:buChar char="•"/>
            </a:pPr>
            <a:r>
              <a:rPr lang="en-US" sz="2000" b="1" dirty="0" smtClean="0"/>
              <a:t>Stop the bad bills and pass the ones that are good </a:t>
            </a:r>
            <a:r>
              <a:rPr lang="en-US" sz="2000" dirty="0" smtClean="0"/>
              <a:t>and improve the quality of life for all Kentuckians.</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4316506"/>
            <a:ext cx="4966446" cy="1398494"/>
          </a:xfrm>
        </p:spPr>
        <p:txBody>
          <a:bodyPr/>
          <a:lstStyle/>
          <a:p>
            <a:r>
              <a:rPr lang="en-US" dirty="0" smtClean="0"/>
              <a:t>ILM Day 2014</a:t>
            </a:r>
            <a:endParaRPr lang="en-US" dirty="0"/>
          </a:p>
        </p:txBody>
      </p:sp>
      <p:sp>
        <p:nvSpPr>
          <p:cNvPr id="3" name="Text Placeholder 2"/>
          <p:cNvSpPr>
            <a:spLocks noGrp="1"/>
          </p:cNvSpPr>
          <p:nvPr>
            <p:ph type="body" idx="1"/>
          </p:nvPr>
        </p:nvSpPr>
        <p:spPr>
          <a:xfrm>
            <a:off x="1752600" y="5791200"/>
            <a:ext cx="5423647" cy="1320800"/>
          </a:xfrm>
        </p:spPr>
        <p:txBody>
          <a:bodyPr/>
          <a:lstStyle/>
          <a:p>
            <a:r>
              <a:rPr lang="en-US" dirty="0" smtClean="0"/>
              <a:t>Vote for Kentucky’s Bright Future!</a:t>
            </a:r>
            <a:endParaRPr lang="en-US" dirty="0"/>
          </a:p>
        </p:txBody>
      </p:sp>
      <p:pic>
        <p:nvPicPr>
          <p:cNvPr id="6" name="Picture 5" descr="Screen Shot 2014-02-10 at 5.51.17 PM.png"/>
          <p:cNvPicPr>
            <a:picLocks noChangeAspect="1"/>
          </p:cNvPicPr>
          <p:nvPr/>
        </p:nvPicPr>
        <p:blipFill>
          <a:blip r:embed="rId3"/>
          <a:stretch>
            <a:fillRect/>
          </a:stretch>
        </p:blipFill>
        <p:spPr>
          <a:xfrm>
            <a:off x="402879" y="228600"/>
            <a:ext cx="6988521" cy="4495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876800"/>
            <a:ext cx="6871447" cy="1398494"/>
          </a:xfrm>
        </p:spPr>
        <p:txBody>
          <a:bodyPr/>
          <a:lstStyle/>
          <a:p>
            <a:r>
              <a:rPr lang="en-US" sz="4400" dirty="0" smtClean="0"/>
              <a:t>Cast your vote for Kentucky’s bright future:</a:t>
            </a:r>
            <a:r>
              <a:rPr lang="en-US" sz="2000" dirty="0" smtClean="0"/>
              <a:t/>
            </a:r>
            <a:br>
              <a:rPr lang="en-US" sz="2000" dirty="0" smtClean="0"/>
            </a:br>
            <a:r>
              <a:rPr lang="en-US" sz="2000" dirty="0" smtClean="0"/>
              <a:t/>
            </a:r>
            <a:br>
              <a:rPr lang="en-US" sz="2000" dirty="0" smtClean="0"/>
            </a:br>
            <a:r>
              <a:rPr lang="en-US" sz="4400" b="1" dirty="0" err="1" smtClean="0"/>
              <a:t>www.kftc.org</a:t>
            </a:r>
            <a:r>
              <a:rPr lang="en-US" sz="4400" b="1" dirty="0" smtClean="0"/>
              <a:t>/love</a:t>
            </a:r>
            <a:endParaRPr lang="en-US" sz="4400" b="1" dirty="0"/>
          </a:p>
        </p:txBody>
      </p:sp>
      <p:pic>
        <p:nvPicPr>
          <p:cNvPr id="7" name="Picture 6" descr="Screen Shot 2014-02-10 at 5.56.39 PM.png"/>
          <p:cNvPicPr>
            <a:picLocks noChangeAspect="1"/>
          </p:cNvPicPr>
          <p:nvPr/>
        </p:nvPicPr>
        <p:blipFill>
          <a:blip r:embed="rId3"/>
          <a:stretch>
            <a:fillRect/>
          </a:stretch>
        </p:blipFill>
        <p:spPr>
          <a:xfrm>
            <a:off x="318248" y="304800"/>
            <a:ext cx="6857999" cy="3429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4966446" cy="1398494"/>
          </a:xfrm>
        </p:spPr>
        <p:txBody>
          <a:bodyPr/>
          <a:lstStyle/>
          <a:p>
            <a:r>
              <a:rPr lang="en-US" dirty="0" smtClean="0"/>
              <a:t>ILM Day 2014</a:t>
            </a:r>
            <a:endParaRPr lang="en-US" dirty="0"/>
          </a:p>
        </p:txBody>
      </p:sp>
      <p:sp>
        <p:nvSpPr>
          <p:cNvPr id="7" name="TextBox 6"/>
          <p:cNvSpPr txBox="1"/>
          <p:nvPr/>
        </p:nvSpPr>
        <p:spPr>
          <a:xfrm>
            <a:off x="685800" y="1752600"/>
            <a:ext cx="6629400" cy="3170099"/>
          </a:xfrm>
          <a:prstGeom prst="rect">
            <a:avLst/>
          </a:prstGeom>
          <a:noFill/>
        </p:spPr>
        <p:txBody>
          <a:bodyPr wrap="square" rtlCol="0">
            <a:spAutoFit/>
          </a:bodyPr>
          <a:lstStyle/>
          <a:p>
            <a:r>
              <a:rPr lang="en-US" sz="2000" u="sng" dirty="0" smtClean="0"/>
              <a:t>Schedule of activities</a:t>
            </a:r>
          </a:p>
          <a:p>
            <a:endParaRPr lang="en-US" sz="2000" dirty="0" smtClean="0"/>
          </a:p>
          <a:p>
            <a:r>
              <a:rPr lang="en-US" sz="2000" b="1" dirty="0"/>
              <a:t>9 a.m. to Noon </a:t>
            </a:r>
            <a:r>
              <a:rPr lang="en-US" sz="2000" dirty="0"/>
              <a:t>- Members and groups meet with lawmakers.</a:t>
            </a:r>
            <a:r>
              <a:rPr lang="en-US" sz="2000" dirty="0" smtClean="0"/>
              <a:t> </a:t>
            </a:r>
          </a:p>
          <a:p>
            <a:endParaRPr lang="en-US" sz="2000" b="1" dirty="0"/>
          </a:p>
          <a:p>
            <a:r>
              <a:rPr lang="en-US" sz="2000" b="1" dirty="0" smtClean="0"/>
              <a:t>Noon </a:t>
            </a:r>
            <a:r>
              <a:rPr lang="en-US" sz="2000" dirty="0"/>
              <a:t>- Gather at the Kentucky </a:t>
            </a:r>
            <a:r>
              <a:rPr lang="en-US" sz="2000" dirty="0" smtClean="0"/>
              <a:t>River</a:t>
            </a:r>
          </a:p>
          <a:p>
            <a:endParaRPr lang="en-US" sz="2000" b="1" dirty="0"/>
          </a:p>
          <a:p>
            <a:r>
              <a:rPr lang="en-US" sz="2000" b="1" dirty="0" smtClean="0"/>
              <a:t>12</a:t>
            </a:r>
            <a:r>
              <a:rPr lang="en-US" sz="2000" b="1" dirty="0"/>
              <a:t>:30 p.m. </a:t>
            </a:r>
            <a:r>
              <a:rPr lang="en-US" sz="2000" dirty="0"/>
              <a:t>- March from the river to the capitol steps</a:t>
            </a:r>
            <a:r>
              <a:rPr lang="en-US" sz="2000" b="1" dirty="0" smtClean="0"/>
              <a:t> </a:t>
            </a:r>
          </a:p>
          <a:p>
            <a:r>
              <a:rPr lang="en-US" sz="2000" b="1" dirty="0" smtClean="0"/>
              <a:t>1</a:t>
            </a:r>
            <a:r>
              <a:rPr lang="en-US" sz="2000" b="1" dirty="0"/>
              <a:t>:15 p.m. to 2 p.m. </a:t>
            </a:r>
            <a:r>
              <a:rPr lang="en-US" sz="2000" dirty="0"/>
              <a:t>- Rally on the capitol steps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hape 250"/>
          <p:cNvSpPr>
            <a:spLocks noGrp="1"/>
          </p:cNvSpPr>
          <p:nvPr>
            <p:ph type="title"/>
          </p:nvPr>
        </p:nvSpPr>
        <p:spPr>
          <a:xfrm>
            <a:off x="457199" y="914400"/>
            <a:ext cx="6508377" cy="1143000"/>
          </a:xfrm>
        </p:spPr>
        <p:txBody>
          <a:bodyPr>
            <a:normAutofit fontScale="90000"/>
          </a:bodyPr>
          <a:lstStyle/>
          <a:p>
            <a:pPr eaLnBrk="1" hangingPunct="1"/>
            <a:r>
              <a:rPr lang="en-US" sz="4000" dirty="0" smtClean="0">
                <a:solidFill>
                  <a:srgbClr val="F79646"/>
                </a:solidFill>
                <a:ea typeface="ＭＳ Ｐゴシック" pitchFamily="-84" charset="-128"/>
                <a:cs typeface="ＭＳ Ｐゴシック" pitchFamily="-84" charset="-128"/>
                <a:sym typeface="Calibri" pitchFamily="-84" charset="0"/>
              </a:rPr>
              <a:t>Key provisions of the Clean Energy Opportunity Act – HB 195</a:t>
            </a:r>
          </a:p>
        </p:txBody>
      </p:sp>
      <p:graphicFrame>
        <p:nvGraphicFramePr>
          <p:cNvPr id="11" name="Content Placeholder 10"/>
          <p:cNvGraphicFramePr>
            <a:graphicFrameLocks noGrp="1"/>
          </p:cNvGraphicFramePr>
          <p:nvPr>
            <p:ph idx="1"/>
          </p:nvPr>
        </p:nvGraphicFramePr>
        <p:xfrm>
          <a:off x="457199" y="1904999"/>
          <a:ext cx="8534401" cy="4525963"/>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40964" name="Shape 53"/>
          <p:cNvSpPr>
            <a:spLocks noChangeArrowheads="1"/>
          </p:cNvSpPr>
          <p:nvPr/>
        </p:nvSpPr>
        <p:spPr bwMode="auto">
          <a:xfrm>
            <a:off x="7239000" y="5837238"/>
            <a:ext cx="1676400" cy="1173162"/>
          </a:xfrm>
          <a:prstGeom prst="rect">
            <a:avLst/>
          </a:prstGeom>
          <a:blipFill dpi="0" rotWithShape="1">
            <a:blip r:embed="rId7"/>
            <a:srcRect/>
            <a:stretch>
              <a:fillRect/>
            </a:stretch>
          </a:blipFill>
          <a:ln w="9525">
            <a:noFill/>
            <a:miter lim="800000"/>
            <a:headEnd/>
            <a:tailEnd/>
          </a:ln>
        </p:spPr>
        <p:txBody>
          <a:bodyPr>
            <a:prstTxWarp prst="textNoShape">
              <a:avLst/>
            </a:prstTxWarp>
          </a:bodyPr>
          <a:lstStyle/>
          <a:p>
            <a:endParaRPr lang="en-US"/>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hape 250"/>
          <p:cNvSpPr>
            <a:spLocks noGrp="1"/>
          </p:cNvSpPr>
          <p:nvPr>
            <p:ph type="title"/>
          </p:nvPr>
        </p:nvSpPr>
        <p:spPr>
          <a:xfrm>
            <a:off x="457199" y="457200"/>
            <a:ext cx="6508377" cy="1143000"/>
          </a:xfrm>
        </p:spPr>
        <p:txBody>
          <a:bodyPr>
            <a:normAutofit/>
          </a:bodyPr>
          <a:lstStyle/>
          <a:p>
            <a:pPr eaLnBrk="1" hangingPunct="1"/>
            <a:r>
              <a:rPr lang="en-US" sz="3200" dirty="0" smtClean="0">
                <a:solidFill>
                  <a:srgbClr val="F79646"/>
                </a:solidFill>
                <a:ea typeface="ＭＳ Ｐゴシック" pitchFamily="-84" charset="-128"/>
                <a:cs typeface="ＭＳ Ｐゴシック" pitchFamily="-84" charset="-128"/>
                <a:sym typeface="Calibri" pitchFamily="-84" charset="0"/>
              </a:rPr>
              <a:t>Key provisions of the Stream Saver Bill – HB 288</a:t>
            </a:r>
          </a:p>
        </p:txBody>
      </p:sp>
      <p:sp>
        <p:nvSpPr>
          <p:cNvPr id="5" name="Content Placeholder 4"/>
          <p:cNvSpPr>
            <a:spLocks noGrp="1"/>
          </p:cNvSpPr>
          <p:nvPr>
            <p:ph idx="1"/>
          </p:nvPr>
        </p:nvSpPr>
        <p:spPr>
          <a:xfrm>
            <a:off x="381000" y="1981200"/>
            <a:ext cx="8534401" cy="4221162"/>
          </a:xfrm>
        </p:spPr>
        <p:txBody>
          <a:bodyPr>
            <a:noAutofit/>
          </a:bodyPr>
          <a:lstStyle/>
          <a:p>
            <a:pPr>
              <a:buNone/>
            </a:pPr>
            <a:r>
              <a:rPr lang="en-US" sz="2800" dirty="0" smtClean="0"/>
              <a:t>   HB 288, the Stream Saver Bill, would protect our waterways by prohibiting the dumping of mine wastes into any “intermittent, perennial, or ephemeral stream or other water of the Commonwealth.” Mine wastes would be placed back on the mine site as part of the reclamation process already specified in state and federal law — rather than dumped over the side of the hill into valleys and streams and communities below.</a:t>
            </a:r>
            <a:endParaRPr lang="en-US" sz="2800" dirty="0"/>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4966446" cy="1398494"/>
          </a:xfrm>
        </p:spPr>
        <p:txBody>
          <a:bodyPr/>
          <a:lstStyle/>
          <a:p>
            <a:r>
              <a:rPr lang="en-US" dirty="0" smtClean="0"/>
              <a:t>ILM Day 2014</a:t>
            </a:r>
            <a:endParaRPr lang="en-US" dirty="0"/>
          </a:p>
        </p:txBody>
      </p:sp>
      <p:sp>
        <p:nvSpPr>
          <p:cNvPr id="7" name="TextBox 6"/>
          <p:cNvSpPr txBox="1"/>
          <p:nvPr/>
        </p:nvSpPr>
        <p:spPr>
          <a:xfrm>
            <a:off x="685800" y="2073056"/>
            <a:ext cx="6629400" cy="3108544"/>
          </a:xfrm>
          <a:prstGeom prst="rect">
            <a:avLst/>
          </a:prstGeom>
          <a:noFill/>
        </p:spPr>
        <p:txBody>
          <a:bodyPr wrap="square" rtlCol="0">
            <a:spAutoFit/>
          </a:bodyPr>
          <a:lstStyle/>
          <a:p>
            <a:r>
              <a:rPr lang="en-US" sz="2800" b="1" dirty="0" smtClean="0"/>
              <a:t>Social Media:</a:t>
            </a:r>
          </a:p>
          <a:p>
            <a:endParaRPr lang="en-US" sz="2800" b="1" dirty="0" smtClean="0"/>
          </a:p>
          <a:p>
            <a:pPr lvl="2"/>
            <a:r>
              <a:rPr lang="en-US" sz="2800" b="1" dirty="0" smtClean="0"/>
              <a:t>#</a:t>
            </a:r>
            <a:r>
              <a:rPr lang="en-US" sz="2800" b="1" dirty="0" err="1" smtClean="0"/>
              <a:t>lovemtns</a:t>
            </a:r>
            <a:endParaRPr lang="en-US" sz="2800" b="1" dirty="0" smtClean="0"/>
          </a:p>
          <a:p>
            <a:endParaRPr lang="en-US" sz="2800" b="1" dirty="0" smtClean="0"/>
          </a:p>
          <a:p>
            <a:r>
              <a:rPr lang="en-US" sz="2800" b="1" dirty="0" smtClean="0"/>
              <a:t>On the web:</a:t>
            </a:r>
          </a:p>
          <a:p>
            <a:endParaRPr lang="en-US" sz="2800" b="1" dirty="0" smtClean="0"/>
          </a:p>
          <a:p>
            <a:pPr lvl="2"/>
            <a:r>
              <a:rPr lang="en-US" sz="2800" b="1" dirty="0" err="1" smtClean="0"/>
              <a:t>www.kftc.org</a:t>
            </a:r>
            <a:r>
              <a:rPr lang="en-US" sz="2800" b="1" dirty="0" smtClean="0"/>
              <a:t>/love</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4966446" cy="1398494"/>
          </a:xfrm>
        </p:spPr>
        <p:txBody>
          <a:bodyPr/>
          <a:lstStyle/>
          <a:p>
            <a:r>
              <a:rPr lang="en-US" dirty="0" smtClean="0"/>
              <a:t>ILM Day 2014</a:t>
            </a:r>
            <a:endParaRPr lang="en-US" dirty="0"/>
          </a:p>
        </p:txBody>
      </p:sp>
      <p:sp>
        <p:nvSpPr>
          <p:cNvPr id="7" name="TextBox 6"/>
          <p:cNvSpPr txBox="1"/>
          <p:nvPr/>
        </p:nvSpPr>
        <p:spPr>
          <a:xfrm>
            <a:off x="685800" y="1600200"/>
            <a:ext cx="6871446" cy="523220"/>
          </a:xfrm>
          <a:prstGeom prst="rect">
            <a:avLst/>
          </a:prstGeom>
          <a:noFill/>
        </p:spPr>
        <p:txBody>
          <a:bodyPr wrap="square" rtlCol="0">
            <a:spAutoFit/>
          </a:bodyPr>
          <a:lstStyle/>
          <a:p>
            <a:pPr algn="r"/>
            <a:r>
              <a:rPr lang="en-US" sz="2800" dirty="0" smtClean="0"/>
              <a:t>Vote for Kentucky’s Bright Future!</a:t>
            </a:r>
          </a:p>
          <a:p>
            <a:pPr algn="r"/>
            <a:endParaRPr lang="en-US" sz="2800" dirty="0" smtClean="0"/>
          </a:p>
        </p:txBody>
      </p:sp>
      <p:sp>
        <p:nvSpPr>
          <p:cNvPr id="4" name="TextBox 3"/>
          <p:cNvSpPr txBox="1"/>
          <p:nvPr/>
        </p:nvSpPr>
        <p:spPr>
          <a:xfrm>
            <a:off x="685800" y="5867400"/>
            <a:ext cx="6629400" cy="523220"/>
          </a:xfrm>
          <a:prstGeom prst="rect">
            <a:avLst/>
          </a:prstGeom>
          <a:noFill/>
        </p:spPr>
        <p:txBody>
          <a:bodyPr wrap="square" rtlCol="0">
            <a:spAutoFit/>
          </a:bodyPr>
          <a:lstStyle/>
          <a:p>
            <a:pPr algn="ctr"/>
            <a:r>
              <a:rPr lang="en-US" sz="2800" b="1" dirty="0" smtClean="0"/>
              <a:t>See you there!</a:t>
            </a:r>
          </a:p>
        </p:txBody>
      </p:sp>
      <p:pic>
        <p:nvPicPr>
          <p:cNvPr id="5" name="Picture 4" descr="Screen Shot 2014-02-10 at 6.29.45 PM.png"/>
          <p:cNvPicPr>
            <a:picLocks noChangeAspect="1"/>
          </p:cNvPicPr>
          <p:nvPr/>
        </p:nvPicPr>
        <p:blipFill>
          <a:blip r:embed="rId2"/>
          <a:stretch>
            <a:fillRect/>
          </a:stretch>
        </p:blipFill>
        <p:spPr>
          <a:xfrm>
            <a:off x="609600" y="2374335"/>
            <a:ext cx="6781800" cy="33406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4316506"/>
            <a:ext cx="4966446" cy="1398494"/>
          </a:xfrm>
        </p:spPr>
        <p:txBody>
          <a:bodyPr/>
          <a:lstStyle/>
          <a:p>
            <a:r>
              <a:rPr lang="en-US" dirty="0" smtClean="0"/>
              <a:t>ILM Day 2014</a:t>
            </a:r>
            <a:endParaRPr lang="en-US" dirty="0"/>
          </a:p>
        </p:txBody>
      </p:sp>
      <p:sp>
        <p:nvSpPr>
          <p:cNvPr id="3" name="Text Placeholder 2"/>
          <p:cNvSpPr>
            <a:spLocks noGrp="1"/>
          </p:cNvSpPr>
          <p:nvPr>
            <p:ph type="body" idx="1"/>
          </p:nvPr>
        </p:nvSpPr>
        <p:spPr>
          <a:xfrm>
            <a:off x="1752600" y="5791200"/>
            <a:ext cx="5423647" cy="1320800"/>
          </a:xfrm>
        </p:spPr>
        <p:txBody>
          <a:bodyPr/>
          <a:lstStyle/>
          <a:p>
            <a:r>
              <a:rPr lang="en-US" dirty="0" smtClean="0"/>
              <a:t>Vote for Kentucky’s Bright Future!</a:t>
            </a:r>
            <a:endParaRPr lang="en-US" dirty="0"/>
          </a:p>
        </p:txBody>
      </p:sp>
      <p:pic>
        <p:nvPicPr>
          <p:cNvPr id="6" name="Picture 5" descr="Screen Shot 2014-02-10 at 5.16.19 PM.png"/>
          <p:cNvPicPr>
            <a:picLocks noChangeAspect="1"/>
          </p:cNvPicPr>
          <p:nvPr/>
        </p:nvPicPr>
        <p:blipFill>
          <a:blip r:embed="rId3"/>
          <a:stretch>
            <a:fillRect/>
          </a:stretch>
        </p:blipFill>
        <p:spPr>
          <a:xfrm>
            <a:off x="242047" y="228600"/>
            <a:ext cx="6934200" cy="455189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4316506"/>
            <a:ext cx="4966446" cy="1398494"/>
          </a:xfrm>
        </p:spPr>
        <p:txBody>
          <a:bodyPr/>
          <a:lstStyle/>
          <a:p>
            <a:r>
              <a:rPr lang="en-US" dirty="0" smtClean="0"/>
              <a:t>ILM Day 2014</a:t>
            </a:r>
            <a:endParaRPr lang="en-US" dirty="0"/>
          </a:p>
        </p:txBody>
      </p:sp>
      <p:sp>
        <p:nvSpPr>
          <p:cNvPr id="3" name="Text Placeholder 2"/>
          <p:cNvSpPr>
            <a:spLocks noGrp="1"/>
          </p:cNvSpPr>
          <p:nvPr>
            <p:ph type="body" idx="1"/>
          </p:nvPr>
        </p:nvSpPr>
        <p:spPr>
          <a:xfrm>
            <a:off x="1752600" y="5791200"/>
            <a:ext cx="5423647" cy="1320800"/>
          </a:xfrm>
        </p:spPr>
        <p:txBody>
          <a:bodyPr/>
          <a:lstStyle/>
          <a:p>
            <a:r>
              <a:rPr lang="en-US" dirty="0" smtClean="0"/>
              <a:t>Vote for Kentucky’s Bright Future!</a:t>
            </a:r>
            <a:endParaRPr lang="en-US" dirty="0"/>
          </a:p>
        </p:txBody>
      </p:sp>
      <p:pic>
        <p:nvPicPr>
          <p:cNvPr id="5" name="Picture 4" descr="Screen Shot 2014-02-10 at 5.23.23 PM.png"/>
          <p:cNvPicPr>
            <a:picLocks noChangeAspect="1"/>
          </p:cNvPicPr>
          <p:nvPr/>
        </p:nvPicPr>
        <p:blipFill>
          <a:blip r:embed="rId3"/>
          <a:stretch>
            <a:fillRect/>
          </a:stretch>
        </p:blipFill>
        <p:spPr>
          <a:xfrm>
            <a:off x="394447" y="228600"/>
            <a:ext cx="6781800" cy="444577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4316506"/>
            <a:ext cx="4966446" cy="1398494"/>
          </a:xfrm>
        </p:spPr>
        <p:txBody>
          <a:bodyPr/>
          <a:lstStyle/>
          <a:p>
            <a:r>
              <a:rPr lang="en-US" dirty="0" smtClean="0"/>
              <a:t>ILM Day 2014</a:t>
            </a:r>
            <a:endParaRPr lang="en-US" dirty="0"/>
          </a:p>
        </p:txBody>
      </p:sp>
      <p:sp>
        <p:nvSpPr>
          <p:cNvPr id="3" name="Text Placeholder 2"/>
          <p:cNvSpPr>
            <a:spLocks noGrp="1"/>
          </p:cNvSpPr>
          <p:nvPr>
            <p:ph type="body" idx="1"/>
          </p:nvPr>
        </p:nvSpPr>
        <p:spPr>
          <a:xfrm>
            <a:off x="1752600" y="5791200"/>
            <a:ext cx="5423647" cy="1320800"/>
          </a:xfrm>
        </p:spPr>
        <p:txBody>
          <a:bodyPr/>
          <a:lstStyle/>
          <a:p>
            <a:r>
              <a:rPr lang="en-US" dirty="0" smtClean="0"/>
              <a:t>Vote for Kentucky’s Bright Future!</a:t>
            </a:r>
            <a:endParaRPr lang="en-US" dirty="0"/>
          </a:p>
        </p:txBody>
      </p:sp>
      <p:pic>
        <p:nvPicPr>
          <p:cNvPr id="6" name="Picture 5" descr="Screen Shot 2014-02-10 at 5.24.35 PM.png"/>
          <p:cNvPicPr>
            <a:picLocks noChangeAspect="1"/>
          </p:cNvPicPr>
          <p:nvPr/>
        </p:nvPicPr>
        <p:blipFill>
          <a:blip r:embed="rId3"/>
          <a:stretch>
            <a:fillRect/>
          </a:stretch>
        </p:blipFill>
        <p:spPr>
          <a:xfrm>
            <a:off x="851208" y="381000"/>
            <a:ext cx="6325039" cy="419129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9874" y="0"/>
            <a:ext cx="8416926" cy="1066800"/>
          </a:xfrm>
        </p:spPr>
        <p:txBody>
          <a:bodyPr/>
          <a:lstStyle/>
          <a:p>
            <a:r>
              <a:rPr lang="en-US" sz="4000" dirty="0" smtClean="0"/>
              <a:t>We believe a just transition must:</a:t>
            </a:r>
            <a:endParaRPr lang="en-US" sz="4000" dirty="0"/>
          </a:p>
        </p:txBody>
      </p:sp>
      <p:sp>
        <p:nvSpPr>
          <p:cNvPr id="3" name="Text Placeholder 2"/>
          <p:cNvSpPr>
            <a:spLocks noGrp="1"/>
          </p:cNvSpPr>
          <p:nvPr>
            <p:ph type="body" idx="1"/>
          </p:nvPr>
        </p:nvSpPr>
        <p:spPr>
          <a:xfrm>
            <a:off x="3352800" y="1219200"/>
            <a:ext cx="5334000" cy="5638800"/>
          </a:xfrm>
        </p:spPr>
        <p:txBody>
          <a:bodyPr>
            <a:noAutofit/>
          </a:bodyPr>
          <a:lstStyle/>
          <a:p>
            <a:pPr algn="l"/>
            <a:r>
              <a:rPr lang="en-US" dirty="0" smtClean="0"/>
              <a:t>• Improve the quality of life for people and communities affected by economic disruption, environmental damage, and inequality</a:t>
            </a:r>
          </a:p>
          <a:p>
            <a:pPr algn="l"/>
            <a:r>
              <a:rPr lang="en-US" dirty="0" smtClean="0"/>
              <a:t>• Foster inclusion, participation and collaboration</a:t>
            </a:r>
          </a:p>
          <a:p>
            <a:pPr algn="l"/>
            <a:r>
              <a:rPr lang="en-US" dirty="0" smtClean="0"/>
              <a:t>• Generate good, stable, meaningful jobs and broad access to opportunities and benefits</a:t>
            </a:r>
          </a:p>
          <a:p>
            <a:pPr algn="l"/>
            <a:r>
              <a:rPr lang="en-US" dirty="0" smtClean="0"/>
              <a:t>• Promote innovation, self-reliance, and broadly held local wealth</a:t>
            </a:r>
          </a:p>
          <a:p>
            <a:pPr algn="l"/>
            <a:r>
              <a:rPr lang="en-US" dirty="0" smtClean="0"/>
              <a:t>• Protect and restore public health and our environment</a:t>
            </a:r>
          </a:p>
          <a:p>
            <a:pPr algn="l"/>
            <a:r>
              <a:rPr lang="en-US" dirty="0" smtClean="0"/>
              <a:t>• Respect the past while also strengthening communities and culture</a:t>
            </a:r>
          </a:p>
          <a:p>
            <a:pPr algn="l"/>
            <a:r>
              <a:rPr lang="en-US" dirty="0" smtClean="0"/>
              <a:t>• Consider the effects of decisions on future generations</a:t>
            </a:r>
          </a:p>
          <a:p>
            <a:pPr algn="l"/>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4316506"/>
            <a:ext cx="4966446" cy="1398494"/>
          </a:xfrm>
        </p:spPr>
        <p:txBody>
          <a:bodyPr/>
          <a:lstStyle/>
          <a:p>
            <a:r>
              <a:rPr lang="en-US" dirty="0" smtClean="0"/>
              <a:t>ILM Day 2014</a:t>
            </a:r>
            <a:endParaRPr lang="en-US" dirty="0"/>
          </a:p>
        </p:txBody>
      </p:sp>
      <p:sp>
        <p:nvSpPr>
          <p:cNvPr id="3" name="Text Placeholder 2"/>
          <p:cNvSpPr>
            <a:spLocks noGrp="1"/>
          </p:cNvSpPr>
          <p:nvPr>
            <p:ph type="body" idx="1"/>
          </p:nvPr>
        </p:nvSpPr>
        <p:spPr>
          <a:xfrm>
            <a:off x="1752600" y="5791200"/>
            <a:ext cx="5423647" cy="1320800"/>
          </a:xfrm>
        </p:spPr>
        <p:txBody>
          <a:bodyPr/>
          <a:lstStyle/>
          <a:p>
            <a:r>
              <a:rPr lang="en-US" dirty="0" smtClean="0"/>
              <a:t>Vote for Kentucky’s Bright Future!</a:t>
            </a:r>
            <a:endParaRPr lang="en-US" dirty="0"/>
          </a:p>
        </p:txBody>
      </p:sp>
      <p:pic>
        <p:nvPicPr>
          <p:cNvPr id="7" name="Picture 6" descr="Screen Shot 2014-02-10 at 6.19.16 PM.png"/>
          <p:cNvPicPr>
            <a:picLocks noChangeAspect="1"/>
          </p:cNvPicPr>
          <p:nvPr/>
        </p:nvPicPr>
        <p:blipFill>
          <a:blip r:embed="rId3"/>
          <a:stretch>
            <a:fillRect/>
          </a:stretch>
        </p:blipFill>
        <p:spPr>
          <a:xfrm>
            <a:off x="623047" y="378732"/>
            <a:ext cx="6553200" cy="40408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4316506"/>
            <a:ext cx="4966446" cy="1398494"/>
          </a:xfrm>
        </p:spPr>
        <p:txBody>
          <a:bodyPr/>
          <a:lstStyle/>
          <a:p>
            <a:r>
              <a:rPr lang="en-US" dirty="0" smtClean="0"/>
              <a:t>ILM Day 2014</a:t>
            </a:r>
            <a:endParaRPr lang="en-US" dirty="0"/>
          </a:p>
        </p:txBody>
      </p:sp>
      <p:sp>
        <p:nvSpPr>
          <p:cNvPr id="3" name="Text Placeholder 2"/>
          <p:cNvSpPr>
            <a:spLocks noGrp="1"/>
          </p:cNvSpPr>
          <p:nvPr>
            <p:ph type="body" idx="1"/>
          </p:nvPr>
        </p:nvSpPr>
        <p:spPr>
          <a:xfrm>
            <a:off x="1752600" y="5791200"/>
            <a:ext cx="5423647" cy="1320800"/>
          </a:xfrm>
        </p:spPr>
        <p:txBody>
          <a:bodyPr/>
          <a:lstStyle/>
          <a:p>
            <a:r>
              <a:rPr lang="en-US" dirty="0" smtClean="0"/>
              <a:t>Vote for Kentucky’s Bright Future!</a:t>
            </a:r>
            <a:endParaRPr lang="en-US" dirty="0"/>
          </a:p>
        </p:txBody>
      </p:sp>
      <p:pic>
        <p:nvPicPr>
          <p:cNvPr id="5" name="Picture 4" descr="Screen Shot 2014-02-10 at 5.37.00 PM.png"/>
          <p:cNvPicPr>
            <a:picLocks noChangeAspect="1"/>
          </p:cNvPicPr>
          <p:nvPr/>
        </p:nvPicPr>
        <p:blipFill>
          <a:blip r:embed="rId3"/>
          <a:stretch>
            <a:fillRect/>
          </a:stretch>
        </p:blipFill>
        <p:spPr>
          <a:xfrm>
            <a:off x="699247" y="297330"/>
            <a:ext cx="6477000" cy="443653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4316506"/>
            <a:ext cx="4966446" cy="1398494"/>
          </a:xfrm>
        </p:spPr>
        <p:txBody>
          <a:bodyPr/>
          <a:lstStyle/>
          <a:p>
            <a:r>
              <a:rPr lang="en-US" dirty="0" smtClean="0"/>
              <a:t>ILM Day 2014</a:t>
            </a:r>
            <a:endParaRPr lang="en-US" dirty="0"/>
          </a:p>
        </p:txBody>
      </p:sp>
      <p:sp>
        <p:nvSpPr>
          <p:cNvPr id="3" name="Text Placeholder 2"/>
          <p:cNvSpPr>
            <a:spLocks noGrp="1"/>
          </p:cNvSpPr>
          <p:nvPr>
            <p:ph type="body" idx="1"/>
          </p:nvPr>
        </p:nvSpPr>
        <p:spPr>
          <a:xfrm>
            <a:off x="1752600" y="5791200"/>
            <a:ext cx="5423647" cy="1320800"/>
          </a:xfrm>
        </p:spPr>
        <p:txBody>
          <a:bodyPr/>
          <a:lstStyle/>
          <a:p>
            <a:r>
              <a:rPr lang="en-US" dirty="0" smtClean="0"/>
              <a:t>Vote for Kentucky’s Bright Future!</a:t>
            </a:r>
            <a:endParaRPr lang="en-US" dirty="0"/>
          </a:p>
        </p:txBody>
      </p:sp>
      <p:pic>
        <p:nvPicPr>
          <p:cNvPr id="6" name="Picture 5" descr="Screen Shot 2014-02-10 at 5.39.05 PM.png"/>
          <p:cNvPicPr>
            <a:picLocks noChangeAspect="1"/>
          </p:cNvPicPr>
          <p:nvPr/>
        </p:nvPicPr>
        <p:blipFill>
          <a:blip r:embed="rId3"/>
          <a:stretch>
            <a:fillRect/>
          </a:stretch>
        </p:blipFill>
        <p:spPr>
          <a:xfrm>
            <a:off x="1066800" y="378756"/>
            <a:ext cx="6109447" cy="42694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4316506"/>
            <a:ext cx="4966446" cy="1398494"/>
          </a:xfrm>
        </p:spPr>
        <p:txBody>
          <a:bodyPr/>
          <a:lstStyle/>
          <a:p>
            <a:r>
              <a:rPr lang="en-US" dirty="0" smtClean="0"/>
              <a:t>ILM Day 2014</a:t>
            </a:r>
            <a:endParaRPr lang="en-US" dirty="0"/>
          </a:p>
        </p:txBody>
      </p:sp>
      <p:sp>
        <p:nvSpPr>
          <p:cNvPr id="3" name="Text Placeholder 2"/>
          <p:cNvSpPr>
            <a:spLocks noGrp="1"/>
          </p:cNvSpPr>
          <p:nvPr>
            <p:ph type="body" idx="1"/>
          </p:nvPr>
        </p:nvSpPr>
        <p:spPr>
          <a:xfrm>
            <a:off x="1752600" y="5791200"/>
            <a:ext cx="5423647" cy="1320800"/>
          </a:xfrm>
        </p:spPr>
        <p:txBody>
          <a:bodyPr/>
          <a:lstStyle/>
          <a:p>
            <a:r>
              <a:rPr lang="en-US" dirty="0" smtClean="0"/>
              <a:t>Vote for Kentucky’s Bright Future!</a:t>
            </a:r>
            <a:endParaRPr lang="en-US" dirty="0"/>
          </a:p>
        </p:txBody>
      </p:sp>
      <p:pic>
        <p:nvPicPr>
          <p:cNvPr id="5" name="Picture 4" descr="Screen Shot 2014-02-10 at 5.40.48 PM.png"/>
          <p:cNvPicPr>
            <a:picLocks noChangeAspect="1"/>
          </p:cNvPicPr>
          <p:nvPr/>
        </p:nvPicPr>
        <p:blipFill>
          <a:blip r:embed="rId3"/>
          <a:stretch>
            <a:fillRect/>
          </a:stretch>
        </p:blipFill>
        <p:spPr>
          <a:xfrm>
            <a:off x="851647" y="304801"/>
            <a:ext cx="6324600" cy="3791762"/>
          </a:xfrm>
          <a:prstGeom prst="rect">
            <a:avLst/>
          </a:prstGeom>
        </p:spPr>
      </p:pic>
    </p:spTree>
  </p:cSld>
  <p:clrMapOvr>
    <a:masterClrMapping/>
  </p:clrMapOvr>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197</TotalTime>
  <Words>2595</Words>
  <Application>Microsoft Macintosh PowerPoint</Application>
  <PresentationFormat>On-screen Show (4:3)</PresentationFormat>
  <Paragraphs>142</Paragraphs>
  <Slides>18</Slides>
  <Notes>15</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Plaza</vt:lpstr>
      <vt:lpstr>ILM Day 2014</vt:lpstr>
      <vt:lpstr>ILM Day 2014</vt:lpstr>
      <vt:lpstr>ILM Day 2014</vt:lpstr>
      <vt:lpstr>ILM Day 2014</vt:lpstr>
      <vt:lpstr>We believe a just transition must:</vt:lpstr>
      <vt:lpstr>ILM Day 2014</vt:lpstr>
      <vt:lpstr>ILM Day 2014</vt:lpstr>
      <vt:lpstr>ILM Day 2014</vt:lpstr>
      <vt:lpstr>ILM Day 2014</vt:lpstr>
      <vt:lpstr>ILM Day 2014</vt:lpstr>
      <vt:lpstr>Our message to the Governor and other elected officials:</vt:lpstr>
      <vt:lpstr>ILM Day 2014</vt:lpstr>
      <vt:lpstr>Cast your vote for Kentucky’s bright future:  www.kftc.org/love</vt:lpstr>
      <vt:lpstr>ILM Day 2014</vt:lpstr>
      <vt:lpstr>Key provisions of the Clean Energy Opportunity Act – HB 195</vt:lpstr>
      <vt:lpstr>Key provisions of the Stream Saver Bill – HB 288</vt:lpstr>
      <vt:lpstr>ILM Day 2014</vt:lpstr>
      <vt:lpstr>ILM Day 2014</vt:lpstr>
    </vt:vector>
  </TitlesOfParts>
  <Company>KFTC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 Pennington</dc:creator>
  <cp:lastModifiedBy>Sara Pennington</cp:lastModifiedBy>
  <cp:revision>21</cp:revision>
  <dcterms:created xsi:type="dcterms:W3CDTF">2014-02-11T00:37:56Z</dcterms:created>
  <dcterms:modified xsi:type="dcterms:W3CDTF">2014-02-11T01:23:34Z</dcterms:modified>
</cp:coreProperties>
</file>