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slides/slide25.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s/slide24.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Default Extension="pdf" ContentType="application/pdf"/>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s/slide20.xml" ContentType="application/vnd.openxmlformats-officedocument.presentationml.slid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79" r:id="rId3"/>
    <p:sldId id="259" r:id="rId4"/>
    <p:sldId id="257" r:id="rId5"/>
    <p:sldId id="258" r:id="rId6"/>
    <p:sldId id="260" r:id="rId7"/>
    <p:sldId id="261" r:id="rId8"/>
    <p:sldId id="262" r:id="rId9"/>
    <p:sldId id="263" r:id="rId10"/>
    <p:sldId id="264" r:id="rId11"/>
    <p:sldId id="267" r:id="rId12"/>
    <p:sldId id="269" r:id="rId13"/>
    <p:sldId id="265" r:id="rId14"/>
    <p:sldId id="268" r:id="rId15"/>
    <p:sldId id="275" r:id="rId16"/>
    <p:sldId id="266" r:id="rId17"/>
    <p:sldId id="270" r:id="rId18"/>
    <p:sldId id="271" r:id="rId19"/>
    <p:sldId id="272" r:id="rId20"/>
    <p:sldId id="273" r:id="rId21"/>
    <p:sldId id="274" r:id="rId22"/>
    <p:sldId id="276" r:id="rId23"/>
    <p:sldId id="277" r:id="rId24"/>
    <p:sldId id="278" r:id="rId25"/>
    <p:sldId id="28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97" d="100"/>
          <a:sy n="97" d="100"/>
        </p:scale>
        <p:origin x="-1216"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0E28B5-253D-3944-8E08-7341583C73E2}" type="datetimeFigureOut">
              <a:rPr lang="en-US" smtClean="0"/>
              <a:pPr/>
              <a:t>2/17/14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3D196-F88C-904D-AA37-C32388EC393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E28B5-253D-3944-8E08-7341583C73E2}" type="datetimeFigureOut">
              <a:rPr lang="en-US" smtClean="0"/>
              <a:pPr/>
              <a:t>2/17/14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3D196-F88C-904D-AA37-C32388EC393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E28B5-253D-3944-8E08-7341583C73E2}" type="datetimeFigureOut">
              <a:rPr lang="en-US" smtClean="0"/>
              <a:pPr/>
              <a:t>2/17/14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3D196-F88C-904D-AA37-C32388EC393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E28B5-253D-3944-8E08-7341583C73E2}" type="datetimeFigureOut">
              <a:rPr lang="en-US" smtClean="0"/>
              <a:pPr/>
              <a:t>2/17/14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3D196-F88C-904D-AA37-C32388EC393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0E28B5-253D-3944-8E08-7341583C73E2}" type="datetimeFigureOut">
              <a:rPr lang="en-US" smtClean="0"/>
              <a:pPr/>
              <a:t>2/17/14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3D196-F88C-904D-AA37-C32388EC393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0E28B5-253D-3944-8E08-7341583C73E2}" type="datetimeFigureOut">
              <a:rPr lang="en-US" smtClean="0"/>
              <a:pPr/>
              <a:t>2/17/14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53D196-F88C-904D-AA37-C32388EC393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0E28B5-253D-3944-8E08-7341583C73E2}" type="datetimeFigureOut">
              <a:rPr lang="en-US" smtClean="0"/>
              <a:pPr/>
              <a:t>2/17/14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53D196-F88C-904D-AA37-C32388EC393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0E28B5-253D-3944-8E08-7341583C73E2}" type="datetimeFigureOut">
              <a:rPr lang="en-US" smtClean="0"/>
              <a:pPr/>
              <a:t>2/17/14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53D196-F88C-904D-AA37-C32388EC393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E28B5-253D-3944-8E08-7341583C73E2}" type="datetimeFigureOut">
              <a:rPr lang="en-US" smtClean="0"/>
              <a:pPr/>
              <a:t>2/17/14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53D196-F88C-904D-AA37-C32388EC393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0E28B5-253D-3944-8E08-7341583C73E2}" type="datetimeFigureOut">
              <a:rPr lang="en-US" smtClean="0"/>
              <a:pPr/>
              <a:t>2/17/14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53D196-F88C-904D-AA37-C32388EC393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0E28B5-253D-3944-8E08-7341583C73E2}" type="datetimeFigureOut">
              <a:rPr lang="en-US" smtClean="0"/>
              <a:pPr/>
              <a:t>2/17/14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53D196-F88C-904D-AA37-C32388EC393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E28B5-253D-3944-8E08-7341583C73E2}" type="datetimeFigureOut">
              <a:rPr lang="en-US" smtClean="0"/>
              <a:pPr/>
              <a:t>2/17/14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53D196-F88C-904D-AA37-C32388EC393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df"/><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df"/><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kftc.org/BGPpetition-corp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df"/><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df"/><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5400" b="1" dirty="0" smtClean="0">
                <a:solidFill>
                  <a:srgbClr val="008000"/>
                </a:solidFill>
              </a:rPr>
              <a:t>Natural Gas Liquids </a:t>
            </a:r>
            <a:br>
              <a:rPr lang="en-US" sz="5400" b="1" dirty="0" smtClean="0">
                <a:solidFill>
                  <a:srgbClr val="008000"/>
                </a:solidFill>
              </a:rPr>
            </a:br>
            <a:r>
              <a:rPr lang="en-US" sz="5400" b="1" dirty="0" smtClean="0">
                <a:solidFill>
                  <a:srgbClr val="008000"/>
                </a:solidFill>
              </a:rPr>
              <a:t>Pipelines in Kentucky</a:t>
            </a:r>
            <a:br>
              <a:rPr lang="en-US" sz="5400" b="1" dirty="0" smtClean="0">
                <a:solidFill>
                  <a:srgbClr val="008000"/>
                </a:solidFill>
              </a:rPr>
            </a:br>
            <a:r>
              <a:rPr lang="en-US" sz="5400" b="1" dirty="0" smtClean="0">
                <a:solidFill>
                  <a:srgbClr val="008000"/>
                </a:solidFill>
              </a:rPr>
              <a:t/>
            </a:r>
            <a:br>
              <a:rPr lang="en-US" sz="5400" b="1" dirty="0" smtClean="0">
                <a:solidFill>
                  <a:srgbClr val="008000"/>
                </a:solidFill>
              </a:rPr>
            </a:br>
            <a:r>
              <a:rPr lang="en-US" sz="2400" b="1" dirty="0" smtClean="0">
                <a:solidFill>
                  <a:srgbClr val="008000"/>
                </a:solidFill>
              </a:rPr>
              <a:t>KFTC Webinar</a:t>
            </a:r>
            <a:br>
              <a:rPr lang="en-US" sz="2400" b="1" dirty="0" smtClean="0">
                <a:solidFill>
                  <a:srgbClr val="008000"/>
                </a:solidFill>
              </a:rPr>
            </a:br>
            <a:r>
              <a:rPr lang="en-US" sz="2400" b="1" dirty="0" smtClean="0">
                <a:solidFill>
                  <a:srgbClr val="008000"/>
                </a:solidFill>
              </a:rPr>
              <a:t>February 17, 2014</a:t>
            </a:r>
            <a:endParaRPr lang="en-US" sz="2400" b="1" dirty="0">
              <a:solidFill>
                <a:srgbClr val="008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Concern #2</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	</a:t>
            </a:r>
            <a:r>
              <a:rPr lang="en-US" sz="3027" dirty="0" smtClean="0"/>
              <a:t>According to the U.S. Pipeline and Hazardous Materials Safety Administration data, there is a “significant incident” involving a hazardous liquids pipeline every 3 days. A significant incident is defined as one involving:</a:t>
            </a:r>
          </a:p>
          <a:p>
            <a:pPr lvl="1"/>
            <a:r>
              <a:rPr lang="en-US" dirty="0" smtClean="0"/>
              <a:t> a death</a:t>
            </a:r>
          </a:p>
          <a:p>
            <a:pPr lvl="1"/>
            <a:r>
              <a:rPr lang="en-US" dirty="0" smtClean="0"/>
              <a:t> an injury requiring hospitalization</a:t>
            </a:r>
          </a:p>
          <a:p>
            <a:pPr lvl="1"/>
            <a:r>
              <a:rPr lang="en-US" dirty="0"/>
              <a:t> </a:t>
            </a:r>
            <a:r>
              <a:rPr lang="en-US" dirty="0" smtClean="0"/>
              <a:t>$50,000 or more in property damage, or </a:t>
            </a:r>
          </a:p>
          <a:p>
            <a:pPr lvl="1"/>
            <a:r>
              <a:rPr lang="en-US" dirty="0" smtClean="0"/>
              <a:t> the release of 5 barrels or more of highly volatile liquid</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Concern #3</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best pipeline monitoring equipment can detect a leak only when there is a 1.8% or greater drop in pressure.</a:t>
            </a:r>
          </a:p>
          <a:p>
            <a:r>
              <a:rPr lang="en-US" dirty="0" smtClean="0"/>
              <a:t>At 400,000 barrels per day, this means more than 300,000 gallons could leak every day without being detected.</a:t>
            </a:r>
          </a:p>
          <a:p>
            <a:r>
              <a:rPr lang="en-US" dirty="0" smtClean="0"/>
              <a:t>A Wall Street Journal analysis found that fewer than 20% of leaks are detected by pipeline control centers set up for that purpose.</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Concern #4</a:t>
            </a:r>
            <a:endParaRPr lang="en-US" dirty="0"/>
          </a:p>
        </p:txBody>
      </p:sp>
      <p:sp>
        <p:nvSpPr>
          <p:cNvPr id="3" name="Content Placeholder 2"/>
          <p:cNvSpPr>
            <a:spLocks noGrp="1"/>
          </p:cNvSpPr>
          <p:nvPr>
            <p:ph idx="1"/>
          </p:nvPr>
        </p:nvSpPr>
        <p:spPr/>
        <p:txBody>
          <a:bodyPr>
            <a:noAutofit/>
          </a:bodyPr>
          <a:lstStyle/>
          <a:p>
            <a:r>
              <a:rPr lang="en-US" sz="2400" dirty="0" err="1" smtClean="0"/>
              <a:t>NGLs</a:t>
            </a:r>
            <a:r>
              <a:rPr lang="en-US" sz="2400" dirty="0" smtClean="0"/>
              <a:t> are transported in a pressurized liquid state but become an odorless and colorless vapor once they hit the air when leaks occur.</a:t>
            </a:r>
          </a:p>
          <a:p>
            <a:r>
              <a:rPr lang="en-US" sz="2400" dirty="0" smtClean="0"/>
              <a:t>NGL vapor is heavier than air and will stay low to the ground, settling in valleys, creeks, rivers or other low points. </a:t>
            </a:r>
          </a:p>
          <a:p>
            <a:r>
              <a:rPr lang="en-US" sz="2400" dirty="0" smtClean="0"/>
              <a:t>These vapors are highly flammable and can be ignited by heat, spark or flame.</a:t>
            </a:r>
          </a:p>
          <a:p>
            <a:r>
              <a:rPr lang="en-US" sz="2400" dirty="0" smtClean="0"/>
              <a:t>In the event of a suspected leak, turn off all tractors or car engines, do not turn on anything electric and walk to higher ground.</a:t>
            </a:r>
            <a:endParaRPr lang="en-US" sz="2400"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morning mist (Judy R Jett) copy.jpg"/>
          <p:cNvPicPr>
            <a:picLocks noGrp="1" noChangeAspect="1"/>
          </p:cNvPicPr>
          <p:nvPr>
            <p:ph idx="1"/>
          </p:nvPr>
        </p:nvPicPr>
        <p:blipFill>
          <a:blip r:embed="rId2"/>
          <a:srcRect l="-18187" r="-18187"/>
          <a:stretch>
            <a:fillRect/>
          </a:stretch>
        </p:blipFill>
        <p:spPr>
          <a:xfrm>
            <a:off x="-794403" y="274638"/>
            <a:ext cx="10639883" cy="5851526"/>
          </a:xfr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Concern #5</a:t>
            </a:r>
            <a:endParaRPr lang="en-US" dirty="0"/>
          </a:p>
        </p:txBody>
      </p:sp>
      <p:sp>
        <p:nvSpPr>
          <p:cNvPr id="3" name="Content Placeholder 2"/>
          <p:cNvSpPr>
            <a:spLocks noGrp="1"/>
          </p:cNvSpPr>
          <p:nvPr>
            <p:ph idx="1"/>
          </p:nvPr>
        </p:nvSpPr>
        <p:spPr/>
        <p:txBody>
          <a:bodyPr/>
          <a:lstStyle/>
          <a:p>
            <a:r>
              <a:rPr lang="en-US" dirty="0" smtClean="0"/>
              <a:t>When leaked, about 80% of </a:t>
            </a:r>
            <a:r>
              <a:rPr lang="en-US" dirty="0" err="1" smtClean="0"/>
              <a:t>NGLs</a:t>
            </a:r>
            <a:r>
              <a:rPr lang="en-US" dirty="0" smtClean="0"/>
              <a:t> turn to gas.</a:t>
            </a:r>
          </a:p>
          <a:p>
            <a:r>
              <a:rPr lang="en-US" dirty="0" smtClean="0"/>
              <a:t>The other 20% remains a liquid and may contaminate the soil and water.</a:t>
            </a:r>
          </a:p>
          <a:p>
            <a:r>
              <a:rPr lang="en-US" dirty="0" smtClean="0"/>
              <a:t>“You’ve got to be nuts to put a large diameter HVL [high volatile liquids pipeline] in a </a:t>
            </a:r>
            <a:r>
              <a:rPr lang="en-US" dirty="0" err="1" smtClean="0"/>
              <a:t>karst</a:t>
            </a:r>
            <a:r>
              <a:rPr lang="en-US" dirty="0" smtClean="0"/>
              <a:t> terrain.” (</a:t>
            </a:r>
            <a:r>
              <a:rPr lang="en-US" dirty="0"/>
              <a:t>p</a:t>
            </a:r>
            <a:r>
              <a:rPr lang="en-US" dirty="0" smtClean="0"/>
              <a:t>ipeline expert Richard </a:t>
            </a:r>
            <a:r>
              <a:rPr lang="en-US" dirty="0" err="1" smtClean="0"/>
              <a:t>Kuprewicz</a:t>
            </a:r>
            <a:r>
              <a:rPr lang="en-US" dirty="0"/>
              <a:t>)</a:t>
            </a:r>
            <a:endParaRPr lang="en-US" dirty="0" smtClean="0"/>
          </a:p>
          <a:p>
            <a:pPr>
              <a:buNone/>
            </a:pP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0062"/>
          </a:xfrm>
        </p:spPr>
        <p:txBody>
          <a:bodyPr>
            <a:normAutofit/>
          </a:bodyPr>
          <a:lstStyle/>
          <a:p>
            <a:r>
              <a:rPr lang="en-US" sz="3200" dirty="0" smtClean="0"/>
              <a:t>Proximity to homes</a:t>
            </a:r>
            <a:endParaRPr lang="en-US" sz="3200" dirty="0"/>
          </a:p>
        </p:txBody>
      </p:sp>
      <p:pic>
        <p:nvPicPr>
          <p:cNvPr id="4" name="Content Placeholder 3" descr="Larue proximity to houses copy.pdf"/>
          <p:cNvPicPr>
            <a:picLocks noGrp="1" noChangeAspect="1"/>
          </p:cNvPicPr>
          <p:nvPr>
            <p:ph idx="1"/>
          </p:nvPr>
        </p:nvPicPr>
        <mc:AlternateContent>
          <mc:Choice xmlns:ma="http://schemas.microsoft.com/office/mac/drawingml/2008/main" Requires="ma">
            <p:blipFill>
              <a:blip r:embed="rId2"/>
              <a:srcRect l="-13149" r="-13149"/>
              <a:stretch>
                <a:fillRect/>
              </a:stretch>
            </p:blipFill>
          </mc:Choice>
          <mc:Fallback>
            <p:blipFill>
              <a:blip r:embed="rId3"/>
              <a:srcRect l="-13149" r="-13149"/>
              <a:stretch>
                <a:fillRect/>
              </a:stretch>
            </p:blipFill>
          </mc:Fallback>
        </mc:AlternateContent>
        <p:spPr>
          <a:xfrm>
            <a:off x="-224182" y="1074700"/>
            <a:ext cx="9711472" cy="5340936"/>
          </a:xfr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bgpipeline_karst.pdf"/>
          <p:cNvPicPr>
            <a:picLocks noGrp="1" noChangeAspect="1"/>
          </p:cNvPicPr>
          <p:nvPr>
            <p:ph idx="1"/>
          </p:nvPr>
        </p:nvPicPr>
        <mc:AlternateContent>
          <mc:Choice xmlns:ma="http://schemas.microsoft.com/office/mac/drawingml/2008/main" Requires="ma">
            <p:blipFill>
              <a:blip r:embed="rId2"/>
              <a:srcRect l="-20253" r="-20253"/>
              <a:stretch>
                <a:fillRect/>
              </a:stretch>
            </p:blipFill>
          </mc:Choice>
          <mc:Fallback>
            <p:blipFill>
              <a:blip r:embed="rId3"/>
              <a:srcRect l="-20253" r="-20253"/>
              <a:stretch>
                <a:fillRect/>
              </a:stretch>
            </p:blipFill>
          </mc:Fallback>
        </mc:AlternateContent>
        <p:spPr>
          <a:xfrm>
            <a:off x="-966323" y="408318"/>
            <a:ext cx="11013951" cy="6102968"/>
          </a:xfr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Suitability of re-purposed pipeline</a:t>
            </a:r>
            <a:endParaRPr lang="en-US" dirty="0"/>
          </a:p>
        </p:txBody>
      </p:sp>
      <p:sp>
        <p:nvSpPr>
          <p:cNvPr id="3" name="Content Placeholder 2"/>
          <p:cNvSpPr>
            <a:spLocks noGrp="1"/>
          </p:cNvSpPr>
          <p:nvPr>
            <p:ph idx="1"/>
          </p:nvPr>
        </p:nvSpPr>
        <p:spPr>
          <a:xfrm>
            <a:off x="457200" y="1417638"/>
            <a:ext cx="8229600" cy="4708525"/>
          </a:xfrm>
        </p:spPr>
        <p:txBody>
          <a:bodyPr>
            <a:noAutofit/>
          </a:bodyPr>
          <a:lstStyle/>
          <a:p>
            <a:r>
              <a:rPr lang="en-US" sz="2800" dirty="0" smtClean="0"/>
              <a:t>All the proposed re-purposed pipe for Bluegrass and Tennessee Gas pipelines were manufactured prior to 1970.</a:t>
            </a:r>
          </a:p>
          <a:p>
            <a:r>
              <a:rPr lang="en-US" sz="2800" dirty="0" smtClean="0"/>
              <a:t>Pre-1970 NG pipe was longitudinally welded with obsolete welding technology that is well known to fail along the weld seam.</a:t>
            </a:r>
          </a:p>
          <a:p>
            <a:r>
              <a:rPr lang="en-US" sz="2800" dirty="0" smtClean="0"/>
              <a:t>Pre-1970 NG pipe used obsolete exterior protective coatings that are known to </a:t>
            </a:r>
            <a:r>
              <a:rPr lang="en-US" sz="2800" dirty="0" err="1" smtClean="0"/>
              <a:t>disbond</a:t>
            </a:r>
            <a:r>
              <a:rPr lang="en-US" sz="2800" dirty="0" smtClean="0"/>
              <a:t>, and therefore reduce protection against corrosion.</a:t>
            </a:r>
          </a:p>
          <a:p>
            <a:pPr algn="r">
              <a:buNone/>
            </a:pPr>
            <a:r>
              <a:rPr lang="en-US" sz="1400" dirty="0" smtClean="0"/>
              <a:t>	Research provided by Dick Watkins.</a:t>
            </a:r>
            <a:endParaRPr lang="en-US" sz="1400"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Exxon Mayflower pipeline leak.jpg"/>
          <p:cNvPicPr>
            <a:picLocks noGrp="1" noChangeAspect="1"/>
          </p:cNvPicPr>
          <p:nvPr>
            <p:ph idx="1"/>
          </p:nvPr>
        </p:nvPicPr>
        <p:blipFill>
          <a:blip r:embed="rId2"/>
          <a:srcRect l="-44438" r="-44438"/>
          <a:stretch>
            <a:fillRect/>
          </a:stretch>
        </p:blipFill>
        <p:spPr>
          <a:xfrm>
            <a:off x="-1764811" y="629622"/>
            <a:ext cx="9994411" cy="5496541"/>
          </a:xfrm>
        </p:spPr>
      </p:pic>
      <p:sp>
        <p:nvSpPr>
          <p:cNvPr id="5" name="TextBox 4"/>
          <p:cNvSpPr txBox="1"/>
          <p:nvPr/>
        </p:nvSpPr>
        <p:spPr>
          <a:xfrm>
            <a:off x="6149849" y="629622"/>
            <a:ext cx="2339616" cy="2031325"/>
          </a:xfrm>
          <a:prstGeom prst="rect">
            <a:avLst/>
          </a:prstGeom>
          <a:noFill/>
        </p:spPr>
        <p:txBody>
          <a:bodyPr wrap="square" rtlCol="0">
            <a:spAutoFit/>
          </a:bodyPr>
          <a:lstStyle/>
          <a:p>
            <a:r>
              <a:rPr lang="en-US" dirty="0" smtClean="0"/>
              <a:t>Exxon Mobil Re-purposed Pipeline Weld Seam Rupture and Liquid Spill, Mayflower, AR 2013 (pipe manufactured with LF-ERW)</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ctr" defTabSz="457200" rtl="0">
              <a:spcBef>
                <a:spcPct val="0"/>
              </a:spcBef>
            </a:pPr>
            <a:r>
              <a:rPr lang="en-US" sz="4800" dirty="0" smtClean="0"/>
              <a:t> Treatment of landowners</a:t>
            </a:r>
            <a:endParaRPr lang="en-US" sz="4800" dirty="0"/>
          </a:p>
        </p:txBody>
      </p:sp>
      <p:sp>
        <p:nvSpPr>
          <p:cNvPr id="3" name="Content Placeholder 2"/>
          <p:cNvSpPr>
            <a:spLocks noGrp="1"/>
          </p:cNvSpPr>
          <p:nvPr>
            <p:ph idx="1"/>
          </p:nvPr>
        </p:nvSpPr>
        <p:spPr>
          <a:xfrm>
            <a:off x="457200" y="1417638"/>
            <a:ext cx="8229600" cy="4708525"/>
          </a:xfrm>
        </p:spPr>
        <p:txBody>
          <a:bodyPr>
            <a:normAutofit/>
          </a:bodyPr>
          <a:lstStyle/>
          <a:p>
            <a:pPr>
              <a:buNone/>
            </a:pPr>
            <a:r>
              <a:rPr lang="en-US" sz="2400" b="1" dirty="0" smtClean="0"/>
              <a:t>Eminent Domain</a:t>
            </a:r>
          </a:p>
          <a:p>
            <a:r>
              <a:rPr lang="en-US" sz="2400" dirty="0" smtClean="0"/>
              <a:t>The company stated numerous times publicly and many times privately to individual landowners that it believes it has the power to use eminent domain.</a:t>
            </a:r>
          </a:p>
          <a:p>
            <a:pPr>
              <a:buNone/>
            </a:pPr>
            <a:endParaRPr lang="en-US" sz="1000" dirty="0" smtClean="0"/>
          </a:p>
          <a:p>
            <a:r>
              <a:rPr lang="en-US" sz="2400" dirty="0" smtClean="0"/>
              <a:t>Landowners feel threatened that their land will be condemned for a pipeline easement.</a:t>
            </a:r>
          </a:p>
          <a:p>
            <a:pPr>
              <a:buNone/>
            </a:pPr>
            <a:endParaRPr lang="en-US" sz="1000" dirty="0" smtClean="0"/>
          </a:p>
          <a:p>
            <a:pPr lvl="7"/>
            <a:r>
              <a:rPr lang="en-US" sz="2400" i="1" dirty="0" smtClean="0"/>
              <a:t>“I was told that if I did not allow the company to survey my property, I would be taken to court, and they would win.” </a:t>
            </a:r>
            <a:r>
              <a:rPr lang="en-US" sz="2400" dirty="0" smtClean="0"/>
              <a:t>Woodford County landowner)</a:t>
            </a:r>
          </a:p>
          <a:p>
            <a:pPr>
              <a:buNone/>
            </a:pPr>
            <a:endParaRPr lang="en-US" sz="2400" dirty="0"/>
          </a:p>
        </p:txBody>
      </p:sp>
      <p:pic>
        <p:nvPicPr>
          <p:cNvPr id="4" name="Picture 3" descr="truck.jpg"/>
          <p:cNvPicPr>
            <a:picLocks noChangeAspect="1"/>
          </p:cNvPicPr>
          <p:nvPr/>
        </p:nvPicPr>
        <p:blipFill>
          <a:blip r:embed="rId2"/>
          <a:stretch>
            <a:fillRect/>
          </a:stretch>
        </p:blipFill>
        <p:spPr>
          <a:xfrm>
            <a:off x="669220" y="4222021"/>
            <a:ext cx="2886068" cy="190414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Bluegrass Pipeline petition delivery 152 copy.jpg"/>
          <p:cNvPicPr>
            <a:picLocks noGrp="1" noChangeAspect="1"/>
          </p:cNvPicPr>
          <p:nvPr>
            <p:ph idx="1"/>
          </p:nvPr>
        </p:nvPicPr>
        <p:blipFill>
          <a:blip r:embed="rId2"/>
          <a:srcRect t="-13781" b="-13781"/>
          <a:stretch>
            <a:fillRect/>
          </a:stretch>
        </p:blipFill>
        <p:spPr>
          <a:xfrm>
            <a:off x="457200" y="2332037"/>
            <a:ext cx="8229600" cy="4525963"/>
          </a:xfrm>
        </p:spPr>
      </p:pic>
      <p:pic>
        <p:nvPicPr>
          <p:cNvPr id="5" name="Picture 4" descr="Ham Days booth 1.jpg"/>
          <p:cNvPicPr>
            <a:picLocks noChangeAspect="1"/>
          </p:cNvPicPr>
          <p:nvPr/>
        </p:nvPicPr>
        <p:blipFill>
          <a:blip r:embed="rId3"/>
          <a:stretch>
            <a:fillRect/>
          </a:stretch>
        </p:blipFill>
        <p:spPr>
          <a:xfrm>
            <a:off x="5791803" y="419457"/>
            <a:ext cx="3041301" cy="2280976"/>
          </a:xfrm>
          <a:prstGeom prst="rect">
            <a:avLst/>
          </a:prstGeom>
        </p:spPr>
      </p:pic>
      <p:pic>
        <p:nvPicPr>
          <p:cNvPr id="7" name="Picture 6" descr="tabling.jpg"/>
          <p:cNvPicPr>
            <a:picLocks noChangeAspect="1"/>
          </p:cNvPicPr>
          <p:nvPr/>
        </p:nvPicPr>
        <p:blipFill>
          <a:blip r:embed="rId4"/>
          <a:stretch>
            <a:fillRect/>
          </a:stretch>
        </p:blipFill>
        <p:spPr>
          <a:xfrm>
            <a:off x="457200" y="414055"/>
            <a:ext cx="2290907" cy="2286378"/>
          </a:xfrm>
          <a:prstGeom prst="rect">
            <a:avLst/>
          </a:prstGeom>
        </p:spPr>
      </p:pic>
      <p:pic>
        <p:nvPicPr>
          <p:cNvPr id="8" name="Picture 7" descr="Nelson Co sign (Amy).png"/>
          <p:cNvPicPr>
            <a:picLocks noChangeAspect="1"/>
          </p:cNvPicPr>
          <p:nvPr/>
        </p:nvPicPr>
        <p:blipFill>
          <a:blip r:embed="rId5"/>
          <a:stretch>
            <a:fillRect/>
          </a:stretch>
        </p:blipFill>
        <p:spPr>
          <a:xfrm>
            <a:off x="2978163" y="421089"/>
            <a:ext cx="2566244" cy="227934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Eminent Domain Legislation</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sz="4571" b="1" dirty="0" smtClean="0"/>
              <a:t>Senate Bill 14</a:t>
            </a:r>
          </a:p>
          <a:p>
            <a:endParaRPr lang="en-US" dirty="0" smtClean="0"/>
          </a:p>
          <a:p>
            <a:r>
              <a:rPr lang="en-US" dirty="0" smtClean="0"/>
              <a:t>SB 14 simply restricts eminent domain authority to any </a:t>
            </a:r>
            <a:r>
              <a:rPr lang="en-US" i="1" dirty="0" smtClean="0"/>
              <a:t>“utility under the jurisdiction of the Public Service Commission.”</a:t>
            </a:r>
          </a:p>
          <a:p>
            <a:endParaRPr lang="en-US" dirty="0" smtClean="0"/>
          </a:p>
          <a:p>
            <a:r>
              <a:rPr lang="en-US" dirty="0" smtClean="0"/>
              <a:t>This bill is based on a simple principle that there should be a direct public use and benefit before eminent domain can be used, and that there is an accountable public agency that oversees that use. Of the three bills, this does the most to limit eminent domain.</a:t>
            </a:r>
          </a:p>
          <a:p>
            <a:endParaRPr lang="en-US" dirty="0" smtClean="0"/>
          </a:p>
          <a:p>
            <a:r>
              <a:rPr lang="en-US" dirty="0" smtClean="0"/>
              <a:t>SB 14 is assigned to the Senate Judiciary Committee.</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Eminent Domain Legislation</a:t>
            </a:r>
            <a:endParaRPr lang="en-US" dirty="0"/>
          </a:p>
        </p:txBody>
      </p:sp>
      <p:sp>
        <p:nvSpPr>
          <p:cNvPr id="3" name="Content Placeholder 2"/>
          <p:cNvSpPr>
            <a:spLocks noGrp="1"/>
          </p:cNvSpPr>
          <p:nvPr>
            <p:ph idx="1"/>
          </p:nvPr>
        </p:nvSpPr>
        <p:spPr>
          <a:xfrm>
            <a:off x="457200" y="1417638"/>
            <a:ext cx="8229600" cy="4708525"/>
          </a:xfrm>
        </p:spPr>
        <p:txBody>
          <a:bodyPr>
            <a:normAutofit fontScale="32500" lnSpcReduction="20000"/>
          </a:bodyPr>
          <a:lstStyle/>
          <a:p>
            <a:pPr>
              <a:buNone/>
            </a:pPr>
            <a:r>
              <a:rPr lang="en-US" sz="9846" b="1" dirty="0" smtClean="0"/>
              <a:t>Senate Bill 21, House Bill 60</a:t>
            </a:r>
          </a:p>
          <a:p>
            <a:endParaRPr lang="en-US" dirty="0" smtClean="0"/>
          </a:p>
          <a:p>
            <a:r>
              <a:rPr lang="en-US" sz="6154" dirty="0" smtClean="0"/>
              <a:t>SB 21 and HB 60 would restrict eminent domain authority to </a:t>
            </a:r>
            <a:r>
              <a:rPr lang="en-US" sz="6154" i="1" dirty="0" smtClean="0"/>
              <a:t>“pipelines for transporting or delivering oil or gas that is subject to the severance tax imposed under KRS 143A.020, and refined oil and gas products …”  </a:t>
            </a:r>
          </a:p>
          <a:p>
            <a:endParaRPr lang="en-US" sz="3077" dirty="0" smtClean="0"/>
          </a:p>
          <a:p>
            <a:r>
              <a:rPr lang="en-US" sz="6154" dirty="0" smtClean="0"/>
              <a:t>Under this bill, private oil and gas companies and individuals that are not regulated as public utilities and do not provide a public use would be able to use eminent domain power if they paid severance tax on the product in their pipeline, and are “in public service.” While this is currently the case for some private pipelines, SB 21 / HB 60 may have the effect of broadening eminent domain for these private companies. </a:t>
            </a:r>
          </a:p>
          <a:p>
            <a:pPr>
              <a:buNone/>
            </a:pPr>
            <a:endParaRPr lang="en-US" sz="3077" dirty="0" smtClean="0"/>
          </a:p>
          <a:p>
            <a:r>
              <a:rPr lang="en-US" sz="6154" dirty="0" smtClean="0"/>
              <a:t>HB 60 is assigned to the House Judiciary Committee. SB 21 is assigned to the Senate Judiciary Committee.</a:t>
            </a:r>
            <a:endParaRPr lang="en-US" sz="6154"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Eminent Domain Legislation</a:t>
            </a:r>
            <a:endParaRPr lang="en-US" dirty="0"/>
          </a:p>
        </p:txBody>
      </p:sp>
      <p:sp>
        <p:nvSpPr>
          <p:cNvPr id="3" name="Content Placeholder 2"/>
          <p:cNvSpPr>
            <a:spLocks noGrp="1"/>
          </p:cNvSpPr>
          <p:nvPr>
            <p:ph idx="1"/>
          </p:nvPr>
        </p:nvSpPr>
        <p:spPr/>
        <p:txBody>
          <a:bodyPr>
            <a:normAutofit fontScale="62500" lnSpcReduction="20000"/>
          </a:bodyPr>
          <a:lstStyle/>
          <a:p>
            <a:pPr>
              <a:buNone/>
            </a:pPr>
            <a:r>
              <a:rPr lang="en-US" sz="5120" b="1" dirty="0" smtClean="0"/>
              <a:t>House Bill 31</a:t>
            </a:r>
          </a:p>
          <a:p>
            <a:endParaRPr lang="en-US" dirty="0" smtClean="0"/>
          </a:p>
          <a:p>
            <a:r>
              <a:rPr lang="en-US" dirty="0" smtClean="0"/>
              <a:t>HB 31 would allow the Public Service Commission to grant condemnation authority to “common carriers” for oil and gas and their related products if “in the public interest” and considerate of protecting the environment, safety, reasonableness of the facility’s </a:t>
            </a:r>
            <a:r>
              <a:rPr lang="en-US" dirty="0" err="1" smtClean="0"/>
              <a:t>siting</a:t>
            </a:r>
            <a:r>
              <a:rPr lang="en-US" dirty="0" smtClean="0"/>
              <a:t>, and whether it promotes “a safe and efficient transportation infrastructure.”. PSC could do so according to a process that allows for public input and a public hearing, if requested.</a:t>
            </a:r>
          </a:p>
          <a:p>
            <a:endParaRPr lang="en-US" dirty="0" smtClean="0"/>
          </a:p>
          <a:p>
            <a:r>
              <a:rPr lang="en-US" dirty="0" smtClean="0"/>
              <a:t>This bill is more about establishing a process for allowing private companies like Bluegrass Pipeline LLC to gain eminent domain powers than it does to prevent such companies from getting it. </a:t>
            </a:r>
          </a:p>
          <a:p>
            <a:endParaRPr lang="en-US" dirty="0" smtClean="0"/>
          </a:p>
          <a:p>
            <a:r>
              <a:rPr lang="en-US" dirty="0" smtClean="0"/>
              <a:t>HB 31 is assigned to the House Judiciary Committee.</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sp>
        <p:nvSpPr>
          <p:cNvPr id="3" name="Content Placeholder 2"/>
          <p:cNvSpPr>
            <a:spLocks noGrp="1"/>
          </p:cNvSpPr>
          <p:nvPr>
            <p:ph idx="1"/>
          </p:nvPr>
        </p:nvSpPr>
        <p:spPr/>
        <p:txBody>
          <a:bodyPr>
            <a:normAutofit lnSpcReduction="10000"/>
          </a:bodyPr>
          <a:lstStyle/>
          <a:p>
            <a:pPr marL="365760" indent="-347472">
              <a:spcBef>
                <a:spcPts val="0"/>
              </a:spcBef>
            </a:pPr>
            <a:r>
              <a:rPr lang="en-US" dirty="0" smtClean="0"/>
              <a:t>House Judiciary Committee to hear testimony on HB 31 on </a:t>
            </a:r>
            <a:r>
              <a:rPr lang="en-US" b="1" dirty="0" smtClean="0"/>
              <a:t>Wednesday, February 19 at 12 noon in Capitol Annex Room 171</a:t>
            </a:r>
            <a:r>
              <a:rPr lang="en-US" dirty="0" smtClean="0"/>
              <a:t>.</a:t>
            </a:r>
          </a:p>
          <a:p>
            <a:pPr marL="365760" indent="-347472">
              <a:spcBef>
                <a:spcPts val="0"/>
              </a:spcBef>
            </a:pPr>
            <a:endParaRPr lang="en-US" dirty="0" smtClean="0"/>
          </a:p>
          <a:p>
            <a:pPr marL="365760" indent="-347472">
              <a:spcBef>
                <a:spcPts val="0"/>
              </a:spcBef>
            </a:pPr>
            <a:r>
              <a:rPr lang="en-US" dirty="0" smtClean="0"/>
              <a:t>The bill is expected to be amended to address concerns about the weakness of current language.</a:t>
            </a:r>
          </a:p>
          <a:p>
            <a:pPr marL="365760" indent="-347472">
              <a:spcBef>
                <a:spcPts val="0"/>
              </a:spcBef>
            </a:pPr>
            <a:endParaRPr lang="en-US" dirty="0" smtClean="0"/>
          </a:p>
          <a:p>
            <a:pPr marL="365760" indent="-347472">
              <a:spcBef>
                <a:spcPts val="0"/>
              </a:spcBef>
            </a:pPr>
            <a:r>
              <a:rPr lang="en-US" dirty="0" smtClean="0"/>
              <a:t>Public testimony will be allowed.</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 Bill 387</a:t>
            </a:r>
            <a:endParaRPr lang="en-US" dirty="0"/>
          </a:p>
        </p:txBody>
      </p:sp>
      <p:sp>
        <p:nvSpPr>
          <p:cNvPr id="3" name="Content Placeholder 2"/>
          <p:cNvSpPr>
            <a:spLocks noGrp="1"/>
          </p:cNvSpPr>
          <p:nvPr>
            <p:ph idx="1"/>
          </p:nvPr>
        </p:nvSpPr>
        <p:spPr/>
        <p:txBody>
          <a:bodyPr>
            <a:normAutofit fontScale="92500" lnSpcReduction="20000"/>
          </a:bodyPr>
          <a:lstStyle/>
          <a:p>
            <a:r>
              <a:rPr lang="en-US" sz="2824" dirty="0" smtClean="0"/>
              <a:t>HB 387 addresses the lack of oversight by any state agency as to the </a:t>
            </a:r>
            <a:r>
              <a:rPr lang="en-US" sz="2824" dirty="0" err="1" smtClean="0"/>
              <a:t>siting</a:t>
            </a:r>
            <a:r>
              <a:rPr lang="en-US" sz="2824" dirty="0" smtClean="0"/>
              <a:t> of a Natural Gas Liquids </a:t>
            </a:r>
            <a:r>
              <a:rPr lang="en-US" sz="2824" dirty="0"/>
              <a:t>p</a:t>
            </a:r>
            <a:r>
              <a:rPr lang="en-US" sz="2824" dirty="0" smtClean="0"/>
              <a:t>ipeline.</a:t>
            </a:r>
          </a:p>
          <a:p>
            <a:pPr>
              <a:buNone/>
            </a:pPr>
            <a:endParaRPr lang="en-US" sz="1297" dirty="0" smtClean="0"/>
          </a:p>
          <a:p>
            <a:r>
              <a:rPr lang="en-US" sz="2824" dirty="0" smtClean="0"/>
              <a:t>HB 387 would require anyone constructing an NGL pipeline to apply for a construction certificate from the Kentucky State Board on Electric Generation and Transmission.</a:t>
            </a:r>
          </a:p>
          <a:p>
            <a:pPr>
              <a:buNone/>
            </a:pPr>
            <a:endParaRPr lang="en-US" sz="1412" dirty="0" smtClean="0"/>
          </a:p>
          <a:p>
            <a:r>
              <a:rPr lang="en-US" sz="2824" dirty="0" smtClean="0"/>
              <a:t>The board will determine if the proposed pipeline route takes minimizes the potential adverse effects of the routing on other uses of land, and on land, air, and water resources, and may deny a construction permit if it has not.</a:t>
            </a:r>
          </a:p>
          <a:p>
            <a:endParaRPr lang="en-US" dirty="0" smtClean="0"/>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to Stay Informed</a:t>
            </a:r>
            <a:endParaRPr lang="en-US" dirty="0"/>
          </a:p>
        </p:txBody>
      </p:sp>
      <p:sp>
        <p:nvSpPr>
          <p:cNvPr id="3" name="Content Placeholder 2"/>
          <p:cNvSpPr>
            <a:spLocks noGrp="1"/>
          </p:cNvSpPr>
          <p:nvPr>
            <p:ph idx="1"/>
          </p:nvPr>
        </p:nvSpPr>
        <p:spPr/>
        <p:txBody>
          <a:bodyPr>
            <a:normAutofit lnSpcReduction="10000"/>
          </a:bodyPr>
          <a:lstStyle/>
          <a:p>
            <a:r>
              <a:rPr lang="en-US" dirty="0" smtClean="0"/>
              <a:t>KFTC blog and website: </a:t>
            </a:r>
            <a:r>
              <a:rPr lang="en-US" dirty="0" err="1" smtClean="0"/>
              <a:t>www.kftc.org</a:t>
            </a:r>
            <a:endParaRPr lang="en-US" dirty="0" smtClean="0"/>
          </a:p>
          <a:p>
            <a:r>
              <a:rPr lang="en-US" dirty="0" smtClean="0"/>
              <a:t>http://</a:t>
            </a:r>
            <a:r>
              <a:rPr lang="en-US" dirty="0" err="1" smtClean="0"/>
              <a:t>nobluegrasspipeline.com</a:t>
            </a:r>
            <a:endParaRPr lang="en-US" dirty="0" smtClean="0"/>
          </a:p>
          <a:p>
            <a:r>
              <a:rPr lang="en-US" dirty="0" err="1" smtClean="0"/>
              <a:t>www.stopbluegrasspipeline.us</a:t>
            </a:r>
            <a:endParaRPr lang="en-US" dirty="0" smtClean="0"/>
          </a:p>
          <a:p>
            <a:r>
              <a:rPr lang="en-US" dirty="0" err="1" smtClean="0"/>
              <a:t>Facebook</a:t>
            </a:r>
            <a:r>
              <a:rPr lang="en-US" dirty="0" smtClean="0"/>
              <a:t>: Bluegrass Pipeline Blockade</a:t>
            </a:r>
          </a:p>
          <a:p>
            <a:endParaRPr lang="en-US" dirty="0" smtClean="0"/>
          </a:p>
          <a:p>
            <a:pPr marL="0" algn="ctr">
              <a:buNone/>
            </a:pPr>
            <a:r>
              <a:rPr lang="en-US" sz="2400" dirty="0" smtClean="0"/>
              <a:t>Sign the petition to the U.S. Army Corps of Engineers asking that it require a full Environmental Impact Statement for the entire length of the Bluegrass Pipeline.</a:t>
            </a:r>
          </a:p>
          <a:p>
            <a:pPr marL="0" algn="ctr">
              <a:buNone/>
            </a:pPr>
            <a:r>
              <a:rPr lang="en-US" sz="2400" dirty="0" smtClean="0">
                <a:hlinkClick r:id="rId2"/>
              </a:rPr>
              <a:t>www.kftc.org/BGPpetition-corps</a:t>
            </a:r>
            <a:endParaRPr lang="en-US" sz="2400" dirty="0" smtClean="0"/>
          </a:p>
          <a:p>
            <a:pPr marL="0" algn="ctr">
              <a:buNone/>
            </a:pP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Natural Gas Liquids?</a:t>
            </a:r>
            <a:endParaRPr lang="en-US" dirty="0"/>
          </a:p>
        </p:txBody>
      </p:sp>
      <p:sp>
        <p:nvSpPr>
          <p:cNvPr id="3" name="Content Placeholder 2"/>
          <p:cNvSpPr>
            <a:spLocks noGrp="1"/>
          </p:cNvSpPr>
          <p:nvPr>
            <p:ph idx="1"/>
          </p:nvPr>
        </p:nvSpPr>
        <p:spPr>
          <a:xfrm>
            <a:off x="457200" y="1600200"/>
            <a:ext cx="8229600" cy="4468917"/>
          </a:xfrm>
        </p:spPr>
        <p:txBody>
          <a:bodyPr wrap="square">
            <a:spAutoFit/>
          </a:bodyPr>
          <a:lstStyle/>
          <a:p>
            <a:r>
              <a:rPr lang="en-US" sz="1800" dirty="0" smtClean="0"/>
              <a:t>When natural gas is extracted from the ground, the chief component is "methane," or what we typically think of as natural gas used to heat homes. </a:t>
            </a:r>
          </a:p>
          <a:p>
            <a:pPr>
              <a:buNone/>
            </a:pPr>
            <a:endParaRPr lang="en-US" sz="1800" dirty="0" smtClean="0"/>
          </a:p>
          <a:p>
            <a:pPr lvl="8"/>
            <a:r>
              <a:rPr lang="en-US" sz="1800" dirty="0" smtClean="0"/>
              <a:t>Other components include gases like ethane, propane, pentane, hexane, </a:t>
            </a:r>
            <a:r>
              <a:rPr lang="en-US" sz="1800" dirty="0" err="1" smtClean="0"/>
              <a:t>heptane</a:t>
            </a:r>
            <a:r>
              <a:rPr lang="en-US" sz="1800" dirty="0" smtClean="0"/>
              <a:t> and butane that are in liquid form under high pressure and turn to a gas in normal atmospheric conditions. </a:t>
            </a:r>
          </a:p>
          <a:p>
            <a:pPr lvl="8">
              <a:buNone/>
            </a:pPr>
            <a:endParaRPr lang="en-US" sz="1800" dirty="0" smtClean="0"/>
          </a:p>
          <a:p>
            <a:pPr lvl="8"/>
            <a:r>
              <a:rPr lang="en-US" sz="1800" dirty="0" smtClean="0"/>
              <a:t>Once the methane is removed, the remaining product needs to be “</a:t>
            </a:r>
            <a:r>
              <a:rPr lang="en-US" sz="1800" dirty="0" err="1" smtClean="0"/>
              <a:t>fracinated</a:t>
            </a:r>
            <a:r>
              <a:rPr lang="en-US" sz="1800" dirty="0" smtClean="0"/>
              <a:t>” or processed to separate out the individual gases that are used by petrochemical plants for making plastics, feedstock or fuel. </a:t>
            </a:r>
            <a:endParaRPr lang="en-US" sz="1800" dirty="0"/>
          </a:p>
        </p:txBody>
      </p:sp>
      <p:pic>
        <p:nvPicPr>
          <p:cNvPr id="4" name="Picture 3"/>
          <p:cNvPicPr>
            <a:picLocks noChangeAspect="1"/>
          </p:cNvPicPr>
          <p:nvPr/>
        </p:nvPicPr>
        <mc:AlternateContent>
          <mc:Choice xmlns:ma="http://schemas.microsoft.com/office/mac/drawingml/2008/main" Requires="ma">
            <p:blipFill>
              <a:blip r:embed="rId2">
                <a:lum/>
              </a:blip>
              <a:stretch>
                <a:fillRect/>
              </a:stretch>
            </p:blipFill>
          </mc:Choice>
          <mc:Fallback>
            <p:blipFill>
              <a:blip r:embed="rId3">
                <a:lum/>
              </a:blip>
              <a:stretch>
                <a:fillRect/>
              </a:stretch>
            </p:blipFill>
          </mc:Fallback>
        </mc:AlternateContent>
        <p:spPr>
          <a:xfrm>
            <a:off x="723528" y="2744422"/>
            <a:ext cx="2988890" cy="307308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Overall Bluegrass Pipeline route OH-LA copy.jpg"/>
          <p:cNvPicPr>
            <a:picLocks noGrp="1" noChangeAspect="1"/>
          </p:cNvPicPr>
          <p:nvPr>
            <p:ph idx="1"/>
          </p:nvPr>
        </p:nvPicPr>
        <p:blipFill>
          <a:blip r:embed="rId2"/>
          <a:srcRect l="-49265" r="-49265"/>
          <a:stretch>
            <a:fillRect/>
          </a:stretch>
        </p:blipFill>
        <p:spPr>
          <a:xfrm>
            <a:off x="-1953082" y="412176"/>
            <a:ext cx="10639882" cy="5713987"/>
          </a:xfrm>
        </p:spPr>
      </p:pic>
      <p:sp>
        <p:nvSpPr>
          <p:cNvPr id="5" name="TextBox 4"/>
          <p:cNvSpPr txBox="1"/>
          <p:nvPr/>
        </p:nvSpPr>
        <p:spPr>
          <a:xfrm>
            <a:off x="6250118" y="412176"/>
            <a:ext cx="2436682" cy="578619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smtClean="0"/>
              <a:t>Proposed Bluegrass Hazardous Liquids Pipeline</a:t>
            </a:r>
          </a:p>
          <a:p>
            <a:endParaRPr lang="en-US" dirty="0" smtClean="0"/>
          </a:p>
          <a:p>
            <a:pPr>
              <a:buFont typeface="Arial"/>
              <a:buChar char="•"/>
            </a:pPr>
            <a:r>
              <a:rPr lang="en-US" sz="1400" dirty="0" smtClean="0"/>
              <a:t>  New NGL pipeline from </a:t>
            </a:r>
            <a:r>
              <a:rPr lang="en-US" sz="1400" dirty="0" err="1" smtClean="0"/>
              <a:t>fracking</a:t>
            </a:r>
            <a:r>
              <a:rPr lang="en-US" sz="1400" dirty="0" smtClean="0"/>
              <a:t> areas in WV, PA and OH to connect with Boardwalk’s Texas Gas Pipeline in Hardinsburg, KY</a:t>
            </a:r>
          </a:p>
          <a:p>
            <a:endParaRPr lang="en-US" sz="1400" dirty="0" smtClean="0"/>
          </a:p>
          <a:p>
            <a:pPr>
              <a:buFont typeface="Arial"/>
              <a:buChar char="•"/>
            </a:pPr>
            <a:r>
              <a:rPr lang="en-US" sz="1400" dirty="0" smtClean="0"/>
              <a:t>  a portion of Texas Gas Pipeline from Hardinsburg, KY to LA re-purposed from natural gas to </a:t>
            </a:r>
            <a:r>
              <a:rPr lang="en-US" sz="1400" dirty="0" err="1" smtClean="0"/>
              <a:t>NGLs</a:t>
            </a:r>
            <a:endParaRPr lang="en-US" sz="1400" dirty="0" smtClean="0"/>
          </a:p>
          <a:p>
            <a:pPr>
              <a:buFont typeface="Arial"/>
              <a:buChar char="•"/>
            </a:pPr>
            <a:endParaRPr lang="en-US" sz="1400" dirty="0" smtClean="0"/>
          </a:p>
          <a:p>
            <a:pPr>
              <a:buFont typeface="Arial"/>
              <a:buChar char="•"/>
            </a:pPr>
            <a:r>
              <a:rPr lang="en-US" sz="1400" dirty="0" smtClean="0"/>
              <a:t>  24- or 26-inch pipeline would be buried 2-4 feet underground</a:t>
            </a:r>
          </a:p>
          <a:p>
            <a:pPr>
              <a:buFont typeface="Arial"/>
              <a:buChar char="•"/>
            </a:pPr>
            <a:endParaRPr lang="en-US" sz="1400" dirty="0" smtClean="0"/>
          </a:p>
          <a:p>
            <a:pPr>
              <a:buFont typeface="Arial"/>
              <a:buChar char="•"/>
            </a:pPr>
            <a:r>
              <a:rPr lang="en-US" sz="1400" dirty="0" smtClean="0"/>
              <a:t>  at full capacity, would carry 400,000 barrels of </a:t>
            </a:r>
            <a:r>
              <a:rPr lang="en-US" sz="1400" dirty="0" err="1" smtClean="0"/>
              <a:t>NGLs</a:t>
            </a:r>
            <a:r>
              <a:rPr lang="en-US" sz="1400" dirty="0" smtClean="0"/>
              <a:t> per day</a:t>
            </a:r>
          </a:p>
          <a:p>
            <a:pPr>
              <a:buFont typeface="Arial"/>
              <a:buChar char="•"/>
            </a:pPr>
            <a:endParaRPr lang="en-US" sz="1400" dirty="0" smtClean="0"/>
          </a:p>
          <a:p>
            <a:endParaRPr lang="en-US" sz="1400" dirty="0" smtClean="0"/>
          </a:p>
          <a:p>
            <a:endParaRPr lang="en-US" dirty="0"/>
          </a:p>
        </p:txBody>
      </p:sp>
      <p:sp>
        <p:nvSpPr>
          <p:cNvPr id="6" name="TextBox 5"/>
          <p:cNvSpPr txBox="1"/>
          <p:nvPr/>
        </p:nvSpPr>
        <p:spPr>
          <a:xfrm>
            <a:off x="3181660" y="2148770"/>
            <a:ext cx="929621" cy="369332"/>
          </a:xfrm>
          <a:prstGeom prst="rect">
            <a:avLst/>
          </a:prstGeom>
          <a:noFill/>
        </p:spPr>
        <p:txBody>
          <a:bodyPr wrap="square" rtlCol="0">
            <a:spAutoFit/>
          </a:bodyPr>
          <a:lstStyle/>
          <a:p>
            <a:pPr algn="ctr"/>
            <a:r>
              <a:rPr lang="en-US" dirty="0" smtClean="0">
                <a:solidFill>
                  <a:srgbClr val="FF0000"/>
                </a:solidFill>
                <a:latin typeface="Webdings"/>
              </a:rPr>
              <a:t>6</a:t>
            </a:r>
            <a:endParaRPr lang="en-US" dirty="0">
              <a:solidFill>
                <a:srgbClr val="FF0000"/>
              </a:solidFill>
              <a:latin typeface="Webding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tx2"/>
                </a:solidFill>
              </a:rPr>
              <a:t>Bluegrass Pipeline New Construction</a:t>
            </a:r>
            <a:endParaRPr lang="en-US" sz="3200" dirty="0">
              <a:solidFill>
                <a:schemeClr val="tx2"/>
              </a:solidFill>
            </a:endParaRPr>
          </a:p>
        </p:txBody>
      </p:sp>
      <p:pic>
        <p:nvPicPr>
          <p:cNvPr id="4" name="Content Placeholder 3" descr="Bluegrass new construction map.jpg"/>
          <p:cNvPicPr>
            <a:picLocks noGrp="1" noChangeAspect="1"/>
          </p:cNvPicPr>
          <p:nvPr>
            <p:ph idx="1"/>
          </p:nvPr>
        </p:nvPicPr>
        <p:blipFill>
          <a:blip r:embed="rId2"/>
          <a:srcRect l="-18362" r="-18362"/>
          <a:stretch>
            <a:fillRect/>
          </a:stretch>
        </p:blipFill>
        <p:spPr>
          <a:xfrm>
            <a:off x="-222005" y="1107268"/>
            <a:ext cx="9711473" cy="5340936"/>
          </a:xfr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Kinder Morgan / </a:t>
            </a:r>
            <a:r>
              <a:rPr lang="en-US" sz="3200" dirty="0" err="1" smtClean="0"/>
              <a:t>MarkWest</a:t>
            </a:r>
            <a:r>
              <a:rPr lang="en-US" sz="3200" dirty="0" smtClean="0"/>
              <a:t> NGL Pipeline</a:t>
            </a:r>
            <a:endParaRPr lang="en-US" sz="3200" dirty="0"/>
          </a:p>
        </p:txBody>
      </p:sp>
      <p:pic>
        <p:nvPicPr>
          <p:cNvPr id="4" name="Content Placeholder 3" descr="TN Gas PIpeline KY map.pdf"/>
          <p:cNvPicPr>
            <a:picLocks noGrp="1" noChangeAspect="1"/>
          </p:cNvPicPr>
          <p:nvPr>
            <p:ph idx="1"/>
          </p:nvPr>
        </p:nvPicPr>
        <mc:AlternateContent>
          <mc:Choice xmlns:ma="http://schemas.microsoft.com/office/mac/drawingml/2008/main" Requires="ma">
            <p:blipFill>
              <a:blip r:embed="rId2"/>
              <a:srcRect l="-20253" r="-20253"/>
              <a:stretch>
                <a:fillRect/>
              </a:stretch>
            </p:blipFill>
          </mc:Choice>
          <mc:Fallback>
            <p:blipFill>
              <a:blip r:embed="rId3"/>
              <a:srcRect l="-20253" r="-20253"/>
              <a:stretch>
                <a:fillRect/>
              </a:stretch>
            </p:blipFill>
          </mc:Fallback>
        </mc:AlternateContent>
        <p:spPr>
          <a:xfrm>
            <a:off x="-542881" y="944434"/>
            <a:ext cx="10422066" cy="5731735"/>
          </a:xfr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Existing Ranger NGL Pipeline</a:t>
            </a:r>
            <a:br>
              <a:rPr lang="en-US" dirty="0" smtClean="0"/>
            </a:br>
            <a:r>
              <a:rPr lang="en-US" sz="1222" dirty="0" smtClean="0"/>
              <a:t/>
            </a:r>
            <a:br>
              <a:rPr lang="en-US" sz="1222" dirty="0" smtClean="0"/>
            </a:br>
            <a:r>
              <a:rPr lang="en-US" sz="1222" dirty="0" smtClean="0"/>
              <a:t>Purchased/built by </a:t>
            </a:r>
            <a:r>
              <a:rPr lang="en-US" sz="1222" dirty="0" err="1" smtClean="0"/>
              <a:t>MarkWest</a:t>
            </a:r>
            <a:r>
              <a:rPr lang="en-US" sz="1222" dirty="0" smtClean="0"/>
              <a:t> in 2011/2012. </a:t>
            </a:r>
            <a:r>
              <a:rPr lang="en-US" sz="1200" dirty="0"/>
              <a:t>C</a:t>
            </a:r>
            <a:r>
              <a:rPr lang="en-US" sz="1200" dirty="0" smtClean="0"/>
              <a:t>apacity 19,000 barrels per day.</a:t>
            </a:r>
            <a:endParaRPr lang="en-US" dirty="0"/>
          </a:p>
        </p:txBody>
      </p:sp>
      <p:pic>
        <p:nvPicPr>
          <p:cNvPr id="4" name="Content Placeholder 3" descr="Ranger NGL Pipeline map (2011).jpg"/>
          <p:cNvPicPr>
            <a:picLocks noGrp="1" noChangeAspect="1"/>
          </p:cNvPicPr>
          <p:nvPr>
            <p:ph idx="1"/>
          </p:nvPr>
        </p:nvPicPr>
        <p:blipFill>
          <a:blip r:embed="rId2"/>
          <a:srcRect l="-8195" r="-8195"/>
          <a:stretch>
            <a:fillRect/>
          </a:stretch>
        </p:blipFill>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Concerns About NGL Pipelines</a:t>
            </a:r>
            <a:endParaRPr lang="en-US" dirty="0"/>
          </a:p>
        </p:txBody>
      </p:sp>
      <p:sp>
        <p:nvSpPr>
          <p:cNvPr id="3" name="Content Placeholder 2"/>
          <p:cNvSpPr>
            <a:spLocks noGrp="1"/>
          </p:cNvSpPr>
          <p:nvPr>
            <p:ph idx="1"/>
          </p:nvPr>
        </p:nvSpPr>
        <p:spPr/>
        <p:txBody>
          <a:bodyPr>
            <a:normAutofit/>
          </a:bodyPr>
          <a:lstStyle/>
          <a:p>
            <a:pPr lvl="1">
              <a:buFont typeface="Wingdings" charset="2"/>
              <a:buChar char="ü"/>
            </a:pPr>
            <a:r>
              <a:rPr lang="en-US" sz="3200" dirty="0" smtClean="0"/>
              <a:t> Overall Safety</a:t>
            </a:r>
          </a:p>
          <a:p>
            <a:pPr lvl="1">
              <a:buFont typeface="Wingdings" charset="2"/>
              <a:buChar char="ü"/>
            </a:pPr>
            <a:r>
              <a:rPr lang="en-US" sz="3200" dirty="0" smtClean="0"/>
              <a:t> Leaks</a:t>
            </a:r>
          </a:p>
          <a:p>
            <a:pPr lvl="1">
              <a:buFont typeface="Wingdings" charset="2"/>
              <a:buChar char="ü"/>
            </a:pPr>
            <a:r>
              <a:rPr lang="en-US" sz="3200" dirty="0" smtClean="0"/>
              <a:t> </a:t>
            </a:r>
            <a:r>
              <a:rPr lang="en-US" sz="3200" dirty="0" err="1" smtClean="0"/>
              <a:t>Karst</a:t>
            </a:r>
            <a:r>
              <a:rPr lang="en-US" sz="3200" dirty="0" smtClean="0"/>
              <a:t> areas</a:t>
            </a:r>
          </a:p>
          <a:p>
            <a:pPr lvl="1">
              <a:buFont typeface="Wingdings" charset="2"/>
              <a:buChar char="ü"/>
            </a:pPr>
            <a:r>
              <a:rPr lang="en-US" sz="3200" dirty="0" smtClean="0"/>
              <a:t> Suitability of re</a:t>
            </a:r>
            <a:r>
              <a:rPr lang="en-US" sz="3200" dirty="0"/>
              <a:t>-purposed </a:t>
            </a:r>
            <a:r>
              <a:rPr lang="en-US" sz="3200" dirty="0" smtClean="0"/>
              <a:t>pipeline</a:t>
            </a:r>
          </a:p>
          <a:p>
            <a:pPr lvl="1">
              <a:buFont typeface="Wingdings" charset="2"/>
              <a:buChar char="ü"/>
            </a:pPr>
            <a:r>
              <a:rPr lang="en-US" sz="3200" dirty="0" smtClean="0"/>
              <a:t> Treatment of landowners</a:t>
            </a:r>
          </a:p>
          <a:p>
            <a:pPr lvl="1">
              <a:buFont typeface="Wingdings" charset="2"/>
              <a:buChar char="ü"/>
            </a:pPr>
            <a:r>
              <a:rPr lang="en-US" sz="3200" dirty="0" smtClean="0"/>
              <a:t> Lack </a:t>
            </a:r>
            <a:r>
              <a:rPr lang="en-US" sz="3200" dirty="0"/>
              <a:t>of </a:t>
            </a:r>
            <a:r>
              <a:rPr lang="en-US" sz="3200" dirty="0" err="1"/>
              <a:t>siting</a:t>
            </a:r>
            <a:r>
              <a:rPr lang="en-US" sz="3200" dirty="0"/>
              <a:t> </a:t>
            </a:r>
            <a:r>
              <a:rPr lang="en-US" sz="3200" dirty="0" smtClean="0"/>
              <a:t>oversight</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Concern #1</a:t>
            </a:r>
            <a:endParaRPr lang="en-US" dirty="0"/>
          </a:p>
        </p:txBody>
      </p:sp>
      <p:sp>
        <p:nvSpPr>
          <p:cNvPr id="3" name="Content Placeholder 2"/>
          <p:cNvSpPr>
            <a:spLocks noGrp="1"/>
          </p:cNvSpPr>
          <p:nvPr>
            <p:ph idx="1"/>
          </p:nvPr>
        </p:nvSpPr>
        <p:spPr>
          <a:xfrm>
            <a:off x="457200" y="1417638"/>
            <a:ext cx="8229600" cy="4708525"/>
          </a:xfrm>
        </p:spPr>
        <p:txBody>
          <a:bodyPr>
            <a:normAutofit fontScale="40000" lnSpcReduction="20000"/>
          </a:bodyPr>
          <a:lstStyle/>
          <a:p>
            <a:endParaRPr lang="en-US" baseline="0" dirty="0" smtClean="0"/>
          </a:p>
          <a:p>
            <a:pPr>
              <a:buNone/>
            </a:pPr>
            <a:r>
              <a:rPr lang="en-US" baseline="0" dirty="0" smtClean="0"/>
              <a:t>	</a:t>
            </a:r>
            <a:r>
              <a:rPr lang="en-US" sz="5053" baseline="0" dirty="0" smtClean="0"/>
              <a:t>There are 26,751 miles of</a:t>
            </a:r>
            <a:r>
              <a:rPr lang="en-US" sz="5053" dirty="0" smtClean="0"/>
              <a:t> </a:t>
            </a:r>
            <a:r>
              <a:rPr lang="en-US" sz="5053" baseline="0" dirty="0" smtClean="0"/>
              <a:t>pipelines in Kentucky, but only 908 miles (3.4%) carry hazardous liquids</a:t>
            </a:r>
            <a:r>
              <a:rPr lang="en-US" sz="5053" dirty="0" smtClean="0"/>
              <a:t>. J</a:t>
            </a:r>
            <a:r>
              <a:rPr lang="en-US" sz="5053" baseline="0" dirty="0" smtClean="0"/>
              <a:t>ust 4.1% of these are </a:t>
            </a:r>
            <a:r>
              <a:rPr lang="en-US" sz="5053" baseline="0" dirty="0" err="1" smtClean="0"/>
              <a:t>NGLs</a:t>
            </a:r>
            <a:r>
              <a:rPr lang="en-US" sz="5053" baseline="0" dirty="0" smtClean="0"/>
              <a:t>. </a:t>
            </a:r>
          </a:p>
          <a:p>
            <a:pPr>
              <a:buNone/>
            </a:pPr>
            <a:endParaRPr lang="en-US" sz="5053" dirty="0" smtClean="0"/>
          </a:p>
          <a:p>
            <a:pPr>
              <a:buNone/>
            </a:pPr>
            <a:r>
              <a:rPr lang="en-US" sz="5053" baseline="0" dirty="0" smtClean="0"/>
              <a:t>	However, these hazardous liquids</a:t>
            </a:r>
            <a:r>
              <a:rPr lang="en-US" sz="5053" dirty="0" smtClean="0"/>
              <a:t> </a:t>
            </a:r>
            <a:r>
              <a:rPr lang="en-US" sz="5053" baseline="0" dirty="0" smtClean="0"/>
              <a:t>pipelines represent:</a:t>
            </a:r>
          </a:p>
          <a:p>
            <a:pPr>
              <a:buNone/>
            </a:pPr>
            <a:endParaRPr lang="en-US" sz="3000" baseline="0" dirty="0" smtClean="0"/>
          </a:p>
          <a:p>
            <a:pPr lvl="1">
              <a:buFont typeface="Arial"/>
              <a:buChar char="•"/>
            </a:pPr>
            <a:r>
              <a:rPr lang="en-US" sz="5053" baseline="0" dirty="0" smtClean="0"/>
              <a:t>30.9% of all incidents between 2003 and 2012;</a:t>
            </a:r>
          </a:p>
          <a:p>
            <a:pPr lvl="1">
              <a:buFont typeface="Arial"/>
              <a:buChar char="•"/>
            </a:pPr>
            <a:r>
              <a:rPr lang="en-US" sz="5053" baseline="0" dirty="0" smtClean="0"/>
              <a:t>66.6% of all injuries;</a:t>
            </a:r>
          </a:p>
          <a:p>
            <a:pPr lvl="1">
              <a:buFont typeface="Arial"/>
              <a:buChar char="•"/>
            </a:pPr>
            <a:r>
              <a:rPr lang="en-US" sz="5053" baseline="0" dirty="0" smtClean="0"/>
              <a:t>67.3% of all property damage and</a:t>
            </a:r>
          </a:p>
          <a:p>
            <a:pPr lvl="1">
              <a:buFont typeface="Arial"/>
              <a:buChar char="•"/>
            </a:pPr>
            <a:r>
              <a:rPr lang="en-US" sz="5053" baseline="0" dirty="0" smtClean="0"/>
              <a:t>100% of the gross barrels spilled in these incidents.</a:t>
            </a:r>
          </a:p>
          <a:p>
            <a:endParaRPr lang="en-US" sz="5053" baseline="0" dirty="0" smtClean="0"/>
          </a:p>
          <a:p>
            <a:pPr>
              <a:buNone/>
            </a:pPr>
            <a:r>
              <a:rPr lang="en-US" sz="5053" baseline="0" dirty="0" smtClean="0"/>
              <a:t>	Moreover, despite clean up efforts, 29.1% of the barrels spilled from</a:t>
            </a:r>
            <a:r>
              <a:rPr lang="en-US" sz="5053" dirty="0" smtClean="0"/>
              <a:t> </a:t>
            </a:r>
            <a:r>
              <a:rPr lang="en-US" sz="5053" baseline="0" dirty="0" smtClean="0"/>
              <a:t>hazardous liquid pipelines in Kentucky </a:t>
            </a:r>
            <a:r>
              <a:rPr lang="en-US" sz="5053" dirty="0"/>
              <a:t>were not recovered or </a:t>
            </a:r>
            <a:r>
              <a:rPr lang="en-US" sz="5053" dirty="0" smtClean="0"/>
              <a:t>removed from </a:t>
            </a:r>
            <a:r>
              <a:rPr lang="en-US" sz="5053" dirty="0"/>
              <a:t>the environment.</a:t>
            </a:r>
            <a:endParaRPr lang="en-US" sz="5053" dirty="0" smtClean="0"/>
          </a:p>
          <a:p>
            <a:pPr>
              <a:buNone/>
            </a:pPr>
            <a:endParaRPr lang="en-US" baseline="0" dirty="0" smtClean="0"/>
          </a:p>
          <a:p>
            <a:pPr>
              <a:buNone/>
            </a:pPr>
            <a:r>
              <a:rPr lang="en-US" dirty="0"/>
              <a:t>	</a:t>
            </a:r>
            <a:r>
              <a:rPr lang="en-US" sz="2182" baseline="0" dirty="0" smtClean="0"/>
              <a:t>Research courtesy of Dr. Lorraine </a:t>
            </a:r>
            <a:r>
              <a:rPr lang="en-US" sz="2182" baseline="0" dirty="0" err="1" smtClean="0"/>
              <a:t>Garkovich</a:t>
            </a:r>
            <a:r>
              <a:rPr lang="en-US" sz="2182" baseline="0" dirty="0" smtClean="0"/>
              <a:t> (University of Kentucky)</a:t>
            </a:r>
            <a:endParaRPr lang="en-US" sz="2182"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1157</TotalTime>
  <Words>1444</Words>
  <Application>Microsoft Macintosh PowerPoint</Application>
  <PresentationFormat>On-screen Show (4:3)</PresentationFormat>
  <Paragraphs>119</Paragraphs>
  <Slides>25</Slides>
  <Notes>0</Notes>
  <HiddenSlides>0</HiddenSlides>
  <MMClips>0</MMClips>
  <ScaleCrop>false</ScaleCrop>
  <HeadingPairs>
    <vt:vector size="4" baseType="variant">
      <vt:variant>
        <vt:lpstr>Design Template</vt:lpstr>
      </vt:variant>
      <vt:variant>
        <vt:i4>1</vt:i4>
      </vt:variant>
      <vt:variant>
        <vt:lpstr>Slide Titles</vt:lpstr>
      </vt:variant>
      <vt:variant>
        <vt:i4>25</vt:i4>
      </vt:variant>
    </vt:vector>
  </HeadingPairs>
  <TitlesOfParts>
    <vt:vector size="26" baseType="lpstr">
      <vt:lpstr>Office Theme</vt:lpstr>
      <vt:lpstr>Natural Gas Liquids  Pipelines in Kentucky  KFTC Webinar February 17, 2014</vt:lpstr>
      <vt:lpstr>Slide 2</vt:lpstr>
      <vt:lpstr>What are Natural Gas Liquids?</vt:lpstr>
      <vt:lpstr>Slide 4</vt:lpstr>
      <vt:lpstr>Bluegrass Pipeline New Construction</vt:lpstr>
      <vt:lpstr>Kinder Morgan / MarkWest NGL Pipeline</vt:lpstr>
      <vt:lpstr>Existing Ranger NGL Pipeline  Purchased/built by MarkWest in 2011/2012. Capacity 19,000 barrels per day.</vt:lpstr>
      <vt:lpstr>Concerns About NGL Pipelines</vt:lpstr>
      <vt:lpstr>Safety Concern #1</vt:lpstr>
      <vt:lpstr>Safety Concern #2</vt:lpstr>
      <vt:lpstr>Safety Concern #3</vt:lpstr>
      <vt:lpstr>Safety Concern #4</vt:lpstr>
      <vt:lpstr>Slide 13</vt:lpstr>
      <vt:lpstr>Safety Concern #5</vt:lpstr>
      <vt:lpstr>Proximity to homes</vt:lpstr>
      <vt:lpstr>Slide 16</vt:lpstr>
      <vt:lpstr>Suitability of re-purposed pipeline</vt:lpstr>
      <vt:lpstr>Slide 18</vt:lpstr>
      <vt:lpstr> Treatment of landowners</vt:lpstr>
      <vt:lpstr>Eminent Domain Legislation</vt:lpstr>
      <vt:lpstr>Eminent Domain Legislation</vt:lpstr>
      <vt:lpstr>Eminent Domain Legislation</vt:lpstr>
      <vt:lpstr>What’s Next?</vt:lpstr>
      <vt:lpstr>House Bill 387</vt:lpstr>
      <vt:lpstr>Ways to Stay Informed</vt:lpstr>
    </vt:vector>
  </TitlesOfParts>
  <Company>Kentuckians For The Commonwealth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Gas Liquids  Pipelines in Kentucky</dc:title>
  <dc:creator>Jerry Hardt</dc:creator>
  <cp:lastModifiedBy>Jerry Hardt</cp:lastModifiedBy>
  <cp:revision>9</cp:revision>
  <dcterms:created xsi:type="dcterms:W3CDTF">2014-02-17T22:49:58Z</dcterms:created>
  <dcterms:modified xsi:type="dcterms:W3CDTF">2014-02-17T22:55:22Z</dcterms:modified>
</cp:coreProperties>
</file>