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7" r:id="rId3"/>
    <p:sldId id="257" r:id="rId4"/>
    <p:sldId id="284" r:id="rId5"/>
    <p:sldId id="268" r:id="rId6"/>
    <p:sldId id="260" r:id="rId7"/>
    <p:sldId id="269" r:id="rId8"/>
    <p:sldId id="270" r:id="rId9"/>
    <p:sldId id="265" r:id="rId10"/>
    <p:sldId id="266" r:id="rId11"/>
    <p:sldId id="271" r:id="rId12"/>
    <p:sldId id="272" r:id="rId13"/>
    <p:sldId id="264" r:id="rId14"/>
    <p:sldId id="262" r:id="rId15"/>
    <p:sldId id="274" r:id="rId16"/>
    <p:sldId id="263" r:id="rId17"/>
    <p:sldId id="273" r:id="rId18"/>
    <p:sldId id="279" r:id="rId19"/>
    <p:sldId id="276" r:id="rId20"/>
    <p:sldId id="277" r:id="rId21"/>
    <p:sldId id="280" r:id="rId22"/>
    <p:sldId id="281" r:id="rId23"/>
    <p:sldId id="278" r:id="rId24"/>
    <p:sldId id="282" r:id="rId25"/>
    <p:sldId id="285" r:id="rId26"/>
    <p:sldId id="28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 initials="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65" autoAdjust="0"/>
  </p:normalViewPr>
  <p:slideViewPr>
    <p:cSldViewPr>
      <p:cViewPr varScale="1">
        <p:scale>
          <a:sx n="97" d="100"/>
          <a:sy n="97" d="100"/>
        </p:scale>
        <p:origin x="-3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A8297-CF74-4659-A355-1FE4C30FCF5B}" type="doc">
      <dgm:prSet loTypeId="urn:microsoft.com/office/officeart/2005/8/layout/cycle2" loCatId="cycle" qsTypeId="urn:microsoft.com/office/officeart/2005/8/quickstyle/3d4" qsCatId="3D" csTypeId="urn:microsoft.com/office/officeart/2005/8/colors/accent1_5" csCatId="accent1" phldr="1"/>
      <dgm:spPr/>
      <dgm:t>
        <a:bodyPr/>
        <a:lstStyle/>
        <a:p>
          <a:endParaRPr lang="en-US"/>
        </a:p>
      </dgm:t>
    </dgm:pt>
    <dgm:pt modelId="{8A02451F-D5A8-460A-AD1D-AC1540559E7D}">
      <dgm:prSet phldrT="[Text]" custT="1"/>
      <dgm:spPr/>
      <dgm:t>
        <a:bodyPr/>
        <a:lstStyle/>
        <a:p>
          <a:r>
            <a:rPr lang="en-US" sz="1200" dirty="0" smtClean="0"/>
            <a:t>Solar PV</a:t>
          </a:r>
          <a:endParaRPr lang="en-US" sz="1200" dirty="0"/>
        </a:p>
      </dgm:t>
    </dgm:pt>
    <dgm:pt modelId="{67F62732-F8DA-4821-A31D-099B4F7FDE10}" type="parTrans" cxnId="{30947211-F475-4A9D-A242-1A26A157CCA7}">
      <dgm:prSet/>
      <dgm:spPr/>
      <dgm:t>
        <a:bodyPr/>
        <a:lstStyle/>
        <a:p>
          <a:endParaRPr lang="en-US" sz="1200"/>
        </a:p>
      </dgm:t>
    </dgm:pt>
    <dgm:pt modelId="{68B7E81A-8A8A-4378-819E-11FC65A33E8C}" type="sibTrans" cxnId="{30947211-F475-4A9D-A242-1A26A157CCA7}">
      <dgm:prSet custT="1"/>
      <dgm:spPr/>
      <dgm:t>
        <a:bodyPr/>
        <a:lstStyle/>
        <a:p>
          <a:endParaRPr lang="en-US" sz="1200"/>
        </a:p>
      </dgm:t>
    </dgm:pt>
    <dgm:pt modelId="{AA476B95-A5B8-4180-8769-F9355BB7B80E}">
      <dgm:prSet phldrT="[Text]" custT="1"/>
      <dgm:spPr/>
      <dgm:t>
        <a:bodyPr/>
        <a:lstStyle/>
        <a:p>
          <a:r>
            <a:rPr lang="en-US" sz="1200" dirty="0" smtClean="0"/>
            <a:t>Community wind</a:t>
          </a:r>
          <a:endParaRPr lang="en-US" sz="1200" dirty="0"/>
        </a:p>
      </dgm:t>
    </dgm:pt>
    <dgm:pt modelId="{1188CFF1-B41B-4E69-9B92-FF7D4EC6A371}" type="parTrans" cxnId="{7C2EF2AF-7184-4543-B341-0D83D0054864}">
      <dgm:prSet/>
      <dgm:spPr/>
      <dgm:t>
        <a:bodyPr/>
        <a:lstStyle/>
        <a:p>
          <a:endParaRPr lang="en-US" sz="1200"/>
        </a:p>
      </dgm:t>
    </dgm:pt>
    <dgm:pt modelId="{FC2AA02B-8852-43F8-85DD-47E9F0FAF29B}" type="sibTrans" cxnId="{7C2EF2AF-7184-4543-B341-0D83D0054864}">
      <dgm:prSet custT="1"/>
      <dgm:spPr/>
      <dgm:t>
        <a:bodyPr/>
        <a:lstStyle/>
        <a:p>
          <a:endParaRPr lang="en-US" sz="1200"/>
        </a:p>
      </dgm:t>
    </dgm:pt>
    <dgm:pt modelId="{6368B4CD-AF26-439A-B2AA-CAFC78F7BD82}">
      <dgm:prSet phldrT="[Text]" custT="1"/>
      <dgm:spPr/>
      <dgm:t>
        <a:bodyPr/>
        <a:lstStyle/>
        <a:p>
          <a:r>
            <a:rPr lang="en-US" sz="1200" dirty="0" smtClean="0"/>
            <a:t>Combined heat and power</a:t>
          </a:r>
          <a:endParaRPr lang="en-US" sz="1200" dirty="0"/>
        </a:p>
      </dgm:t>
    </dgm:pt>
    <dgm:pt modelId="{83EF46B7-ABFF-419F-A83E-A04AFB325F13}" type="parTrans" cxnId="{28A495E6-419F-4BB6-BC84-26CD4EEA59D8}">
      <dgm:prSet/>
      <dgm:spPr/>
      <dgm:t>
        <a:bodyPr/>
        <a:lstStyle/>
        <a:p>
          <a:endParaRPr lang="en-US" sz="1200"/>
        </a:p>
      </dgm:t>
    </dgm:pt>
    <dgm:pt modelId="{6AE34172-2DC3-4EA9-9910-D2F345A52DE3}" type="sibTrans" cxnId="{28A495E6-419F-4BB6-BC84-26CD4EEA59D8}">
      <dgm:prSet custT="1"/>
      <dgm:spPr/>
      <dgm:t>
        <a:bodyPr/>
        <a:lstStyle/>
        <a:p>
          <a:endParaRPr lang="en-US" sz="1200"/>
        </a:p>
      </dgm:t>
    </dgm:pt>
    <dgm:pt modelId="{A42DB3B6-99FE-45A7-AB13-557A8ED19ACA}">
      <dgm:prSet phldrT="[Text]" custT="1"/>
      <dgm:spPr/>
      <dgm:t>
        <a:bodyPr/>
        <a:lstStyle/>
        <a:p>
          <a:r>
            <a:rPr lang="en-US" sz="1200" dirty="0" smtClean="0"/>
            <a:t>Landfill gas</a:t>
          </a:r>
          <a:endParaRPr lang="en-US" sz="1200" dirty="0"/>
        </a:p>
      </dgm:t>
    </dgm:pt>
    <dgm:pt modelId="{21F3F84F-CA6F-434A-A373-7B8966CE20A5}" type="parTrans" cxnId="{DD75CEDF-E663-4603-959F-3D3637366ACD}">
      <dgm:prSet/>
      <dgm:spPr/>
      <dgm:t>
        <a:bodyPr/>
        <a:lstStyle/>
        <a:p>
          <a:endParaRPr lang="en-US" sz="1200"/>
        </a:p>
      </dgm:t>
    </dgm:pt>
    <dgm:pt modelId="{481161FD-8D78-4436-B5EA-A9E2B5279284}" type="sibTrans" cxnId="{DD75CEDF-E663-4603-959F-3D3637366ACD}">
      <dgm:prSet custT="1"/>
      <dgm:spPr/>
      <dgm:t>
        <a:bodyPr/>
        <a:lstStyle/>
        <a:p>
          <a:endParaRPr lang="en-US" sz="1200"/>
        </a:p>
      </dgm:t>
    </dgm:pt>
    <dgm:pt modelId="{51EDDED4-FDA0-4BE1-A0BE-1D0799C5E499}">
      <dgm:prSet phldrT="[Text]" custT="1"/>
      <dgm:spPr/>
      <dgm:t>
        <a:bodyPr/>
        <a:lstStyle/>
        <a:p>
          <a:r>
            <a:rPr lang="en-US" sz="1200" dirty="0" smtClean="0"/>
            <a:t>Forest biomass</a:t>
          </a:r>
          <a:endParaRPr lang="en-US" sz="1200" dirty="0"/>
        </a:p>
      </dgm:t>
    </dgm:pt>
    <dgm:pt modelId="{D1B7F8CF-EDC1-40CE-86F2-F7C876C3D720}" type="parTrans" cxnId="{C4A38F8E-1C6E-4F07-A32A-9069D2FBE4D1}">
      <dgm:prSet/>
      <dgm:spPr/>
      <dgm:t>
        <a:bodyPr/>
        <a:lstStyle/>
        <a:p>
          <a:endParaRPr lang="en-US" sz="1200"/>
        </a:p>
      </dgm:t>
    </dgm:pt>
    <dgm:pt modelId="{FEB206E7-7601-46F0-A796-0FB944662CA0}" type="sibTrans" cxnId="{C4A38F8E-1C6E-4F07-A32A-9069D2FBE4D1}">
      <dgm:prSet custT="1"/>
      <dgm:spPr/>
      <dgm:t>
        <a:bodyPr/>
        <a:lstStyle/>
        <a:p>
          <a:endParaRPr lang="en-US" sz="1200"/>
        </a:p>
      </dgm:t>
    </dgm:pt>
    <dgm:pt modelId="{7A4573DB-4C25-4507-9425-E5EA69AF7B33}">
      <dgm:prSet custT="1"/>
      <dgm:spPr/>
      <dgm:t>
        <a:bodyPr/>
        <a:lstStyle/>
        <a:p>
          <a:r>
            <a:rPr lang="en-US" sz="1200" dirty="0" smtClean="0"/>
            <a:t>Small and low-power hydro</a:t>
          </a:r>
          <a:endParaRPr lang="en-US" sz="1200" dirty="0"/>
        </a:p>
      </dgm:t>
    </dgm:pt>
    <dgm:pt modelId="{4B92E493-335F-41C0-AA81-5F3C0AB4B189}" type="parTrans" cxnId="{BF8D114E-32E1-4F13-8692-731DFD8E9AAF}">
      <dgm:prSet/>
      <dgm:spPr/>
      <dgm:t>
        <a:bodyPr/>
        <a:lstStyle/>
        <a:p>
          <a:endParaRPr lang="en-US" sz="1200"/>
        </a:p>
      </dgm:t>
    </dgm:pt>
    <dgm:pt modelId="{BBD45376-3939-4C99-879F-4BCC5B29728C}" type="sibTrans" cxnId="{BF8D114E-32E1-4F13-8692-731DFD8E9AAF}">
      <dgm:prSet custT="1"/>
      <dgm:spPr/>
      <dgm:t>
        <a:bodyPr/>
        <a:lstStyle/>
        <a:p>
          <a:endParaRPr lang="en-US" sz="1200"/>
        </a:p>
      </dgm:t>
    </dgm:pt>
    <dgm:pt modelId="{6CCF6036-8FDA-4D93-99AE-AF968FE690B3}" type="pres">
      <dgm:prSet presAssocID="{63AA8297-CF74-4659-A355-1FE4C30FCF5B}" presName="cycle" presStyleCnt="0">
        <dgm:presLayoutVars>
          <dgm:dir/>
          <dgm:resizeHandles val="exact"/>
        </dgm:presLayoutVars>
      </dgm:prSet>
      <dgm:spPr/>
      <dgm:t>
        <a:bodyPr/>
        <a:lstStyle/>
        <a:p>
          <a:endParaRPr lang="en-US"/>
        </a:p>
      </dgm:t>
    </dgm:pt>
    <dgm:pt modelId="{8B5D9F03-5AF6-417D-8F72-1D4BF149D235}" type="pres">
      <dgm:prSet presAssocID="{8A02451F-D5A8-460A-AD1D-AC1540559E7D}" presName="node" presStyleLbl="node1" presStyleIdx="0" presStyleCnt="6" custScaleX="119776" custScaleY="122328">
        <dgm:presLayoutVars>
          <dgm:bulletEnabled val="1"/>
        </dgm:presLayoutVars>
      </dgm:prSet>
      <dgm:spPr/>
      <dgm:t>
        <a:bodyPr/>
        <a:lstStyle/>
        <a:p>
          <a:endParaRPr lang="en-US"/>
        </a:p>
      </dgm:t>
    </dgm:pt>
    <dgm:pt modelId="{E3E766A5-633C-4C62-AA89-4A8ACB5ADCE5}" type="pres">
      <dgm:prSet presAssocID="{68B7E81A-8A8A-4378-819E-11FC65A33E8C}" presName="sibTrans" presStyleLbl="sibTrans2D1" presStyleIdx="0" presStyleCnt="6"/>
      <dgm:spPr/>
      <dgm:t>
        <a:bodyPr/>
        <a:lstStyle/>
        <a:p>
          <a:endParaRPr lang="en-US"/>
        </a:p>
      </dgm:t>
    </dgm:pt>
    <dgm:pt modelId="{C95D49EE-4D72-4172-B63C-ECB6E9A50A7C}" type="pres">
      <dgm:prSet presAssocID="{68B7E81A-8A8A-4378-819E-11FC65A33E8C}" presName="connectorText" presStyleLbl="sibTrans2D1" presStyleIdx="0" presStyleCnt="6"/>
      <dgm:spPr/>
      <dgm:t>
        <a:bodyPr/>
        <a:lstStyle/>
        <a:p>
          <a:endParaRPr lang="en-US"/>
        </a:p>
      </dgm:t>
    </dgm:pt>
    <dgm:pt modelId="{41C2DB27-DD50-47A3-8EC0-6623844D7808}" type="pres">
      <dgm:prSet presAssocID="{AA476B95-A5B8-4180-8769-F9355BB7B80E}" presName="node" presStyleLbl="node1" presStyleIdx="1" presStyleCnt="6" custScaleX="119776" custScaleY="122328">
        <dgm:presLayoutVars>
          <dgm:bulletEnabled val="1"/>
        </dgm:presLayoutVars>
      </dgm:prSet>
      <dgm:spPr/>
      <dgm:t>
        <a:bodyPr/>
        <a:lstStyle/>
        <a:p>
          <a:endParaRPr lang="en-US"/>
        </a:p>
      </dgm:t>
    </dgm:pt>
    <dgm:pt modelId="{97DB07CD-2447-4579-827C-B2EDEC353738}" type="pres">
      <dgm:prSet presAssocID="{FC2AA02B-8852-43F8-85DD-47E9F0FAF29B}" presName="sibTrans" presStyleLbl="sibTrans2D1" presStyleIdx="1" presStyleCnt="6"/>
      <dgm:spPr/>
      <dgm:t>
        <a:bodyPr/>
        <a:lstStyle/>
        <a:p>
          <a:endParaRPr lang="en-US"/>
        </a:p>
      </dgm:t>
    </dgm:pt>
    <dgm:pt modelId="{E5BE3E73-3076-4057-917E-6140E7FFB827}" type="pres">
      <dgm:prSet presAssocID="{FC2AA02B-8852-43F8-85DD-47E9F0FAF29B}" presName="connectorText" presStyleLbl="sibTrans2D1" presStyleIdx="1" presStyleCnt="6"/>
      <dgm:spPr/>
      <dgm:t>
        <a:bodyPr/>
        <a:lstStyle/>
        <a:p>
          <a:endParaRPr lang="en-US"/>
        </a:p>
      </dgm:t>
    </dgm:pt>
    <dgm:pt modelId="{4679C874-FE6E-44B1-A887-80C40B0BC348}" type="pres">
      <dgm:prSet presAssocID="{6368B4CD-AF26-439A-B2AA-CAFC78F7BD82}" presName="node" presStyleLbl="node1" presStyleIdx="2" presStyleCnt="6" custScaleX="119776" custScaleY="122328">
        <dgm:presLayoutVars>
          <dgm:bulletEnabled val="1"/>
        </dgm:presLayoutVars>
      </dgm:prSet>
      <dgm:spPr/>
      <dgm:t>
        <a:bodyPr/>
        <a:lstStyle/>
        <a:p>
          <a:endParaRPr lang="en-US"/>
        </a:p>
      </dgm:t>
    </dgm:pt>
    <dgm:pt modelId="{FFDF1A28-D135-4B0D-A0DD-2A40CC221F91}" type="pres">
      <dgm:prSet presAssocID="{6AE34172-2DC3-4EA9-9910-D2F345A52DE3}" presName="sibTrans" presStyleLbl="sibTrans2D1" presStyleIdx="2" presStyleCnt="6"/>
      <dgm:spPr/>
      <dgm:t>
        <a:bodyPr/>
        <a:lstStyle/>
        <a:p>
          <a:endParaRPr lang="en-US"/>
        </a:p>
      </dgm:t>
    </dgm:pt>
    <dgm:pt modelId="{4AADEBA5-520B-4D94-A1B9-C77D06BB03FA}" type="pres">
      <dgm:prSet presAssocID="{6AE34172-2DC3-4EA9-9910-D2F345A52DE3}" presName="connectorText" presStyleLbl="sibTrans2D1" presStyleIdx="2" presStyleCnt="6"/>
      <dgm:spPr/>
      <dgm:t>
        <a:bodyPr/>
        <a:lstStyle/>
        <a:p>
          <a:endParaRPr lang="en-US"/>
        </a:p>
      </dgm:t>
    </dgm:pt>
    <dgm:pt modelId="{8D289F57-F9F3-4A77-9D1B-A4832BD81CFC}" type="pres">
      <dgm:prSet presAssocID="{A42DB3B6-99FE-45A7-AB13-557A8ED19ACA}" presName="node" presStyleLbl="node1" presStyleIdx="3" presStyleCnt="6" custScaleX="119776" custScaleY="122328">
        <dgm:presLayoutVars>
          <dgm:bulletEnabled val="1"/>
        </dgm:presLayoutVars>
      </dgm:prSet>
      <dgm:spPr/>
      <dgm:t>
        <a:bodyPr/>
        <a:lstStyle/>
        <a:p>
          <a:endParaRPr lang="en-US"/>
        </a:p>
      </dgm:t>
    </dgm:pt>
    <dgm:pt modelId="{921124C4-E39D-4598-923A-37F3ADC3F827}" type="pres">
      <dgm:prSet presAssocID="{481161FD-8D78-4436-B5EA-A9E2B5279284}" presName="sibTrans" presStyleLbl="sibTrans2D1" presStyleIdx="3" presStyleCnt="6"/>
      <dgm:spPr/>
      <dgm:t>
        <a:bodyPr/>
        <a:lstStyle/>
        <a:p>
          <a:endParaRPr lang="en-US"/>
        </a:p>
      </dgm:t>
    </dgm:pt>
    <dgm:pt modelId="{1DE1D3D3-1041-4AA7-AF66-C44C8DE6D0B5}" type="pres">
      <dgm:prSet presAssocID="{481161FD-8D78-4436-B5EA-A9E2B5279284}" presName="connectorText" presStyleLbl="sibTrans2D1" presStyleIdx="3" presStyleCnt="6"/>
      <dgm:spPr/>
      <dgm:t>
        <a:bodyPr/>
        <a:lstStyle/>
        <a:p>
          <a:endParaRPr lang="en-US"/>
        </a:p>
      </dgm:t>
    </dgm:pt>
    <dgm:pt modelId="{F69E8C58-FA62-4653-BB84-3FA1776CD9FF}" type="pres">
      <dgm:prSet presAssocID="{51EDDED4-FDA0-4BE1-A0BE-1D0799C5E499}" presName="node" presStyleLbl="node1" presStyleIdx="4" presStyleCnt="6" custScaleX="119776" custScaleY="122328">
        <dgm:presLayoutVars>
          <dgm:bulletEnabled val="1"/>
        </dgm:presLayoutVars>
      </dgm:prSet>
      <dgm:spPr/>
      <dgm:t>
        <a:bodyPr/>
        <a:lstStyle/>
        <a:p>
          <a:endParaRPr lang="en-US"/>
        </a:p>
      </dgm:t>
    </dgm:pt>
    <dgm:pt modelId="{AC18BDE5-717F-450E-BC7C-D08EE0C7D717}" type="pres">
      <dgm:prSet presAssocID="{FEB206E7-7601-46F0-A796-0FB944662CA0}" presName="sibTrans" presStyleLbl="sibTrans2D1" presStyleIdx="4" presStyleCnt="6"/>
      <dgm:spPr/>
      <dgm:t>
        <a:bodyPr/>
        <a:lstStyle/>
        <a:p>
          <a:endParaRPr lang="en-US"/>
        </a:p>
      </dgm:t>
    </dgm:pt>
    <dgm:pt modelId="{BA1AC83E-5522-4726-8BEF-601459FE82A3}" type="pres">
      <dgm:prSet presAssocID="{FEB206E7-7601-46F0-A796-0FB944662CA0}" presName="connectorText" presStyleLbl="sibTrans2D1" presStyleIdx="4" presStyleCnt="6"/>
      <dgm:spPr/>
      <dgm:t>
        <a:bodyPr/>
        <a:lstStyle/>
        <a:p>
          <a:endParaRPr lang="en-US"/>
        </a:p>
      </dgm:t>
    </dgm:pt>
    <dgm:pt modelId="{49123953-C280-43E5-970E-36102E072A94}" type="pres">
      <dgm:prSet presAssocID="{7A4573DB-4C25-4507-9425-E5EA69AF7B33}" presName="node" presStyleLbl="node1" presStyleIdx="5" presStyleCnt="6" custScaleX="119776" custScaleY="122328">
        <dgm:presLayoutVars>
          <dgm:bulletEnabled val="1"/>
        </dgm:presLayoutVars>
      </dgm:prSet>
      <dgm:spPr/>
      <dgm:t>
        <a:bodyPr/>
        <a:lstStyle/>
        <a:p>
          <a:endParaRPr lang="en-US"/>
        </a:p>
      </dgm:t>
    </dgm:pt>
    <dgm:pt modelId="{F06D8C56-315F-47E7-9887-E4DD616BC85F}" type="pres">
      <dgm:prSet presAssocID="{BBD45376-3939-4C99-879F-4BCC5B29728C}" presName="sibTrans" presStyleLbl="sibTrans2D1" presStyleIdx="5" presStyleCnt="6"/>
      <dgm:spPr/>
      <dgm:t>
        <a:bodyPr/>
        <a:lstStyle/>
        <a:p>
          <a:endParaRPr lang="en-US"/>
        </a:p>
      </dgm:t>
    </dgm:pt>
    <dgm:pt modelId="{D39A40BD-720C-4830-AA5D-9D4D564AFC9B}" type="pres">
      <dgm:prSet presAssocID="{BBD45376-3939-4C99-879F-4BCC5B29728C}" presName="connectorText" presStyleLbl="sibTrans2D1" presStyleIdx="5" presStyleCnt="6"/>
      <dgm:spPr/>
      <dgm:t>
        <a:bodyPr/>
        <a:lstStyle/>
        <a:p>
          <a:endParaRPr lang="en-US"/>
        </a:p>
      </dgm:t>
    </dgm:pt>
  </dgm:ptLst>
  <dgm:cxnLst>
    <dgm:cxn modelId="{23F2681B-2D03-4EDB-AE1E-F9DC2A7196E3}" type="presOf" srcId="{481161FD-8D78-4436-B5EA-A9E2B5279284}" destId="{921124C4-E39D-4598-923A-37F3ADC3F827}" srcOrd="0" destOrd="0" presId="urn:microsoft.com/office/officeart/2005/8/layout/cycle2"/>
    <dgm:cxn modelId="{28A495E6-419F-4BB6-BC84-26CD4EEA59D8}" srcId="{63AA8297-CF74-4659-A355-1FE4C30FCF5B}" destId="{6368B4CD-AF26-439A-B2AA-CAFC78F7BD82}" srcOrd="2" destOrd="0" parTransId="{83EF46B7-ABFF-419F-A83E-A04AFB325F13}" sibTransId="{6AE34172-2DC3-4EA9-9910-D2F345A52DE3}"/>
    <dgm:cxn modelId="{3390705F-FF6F-40D1-963C-578C2BCE11B2}" type="presOf" srcId="{FC2AA02B-8852-43F8-85DD-47E9F0FAF29B}" destId="{97DB07CD-2447-4579-827C-B2EDEC353738}" srcOrd="0" destOrd="0" presId="urn:microsoft.com/office/officeart/2005/8/layout/cycle2"/>
    <dgm:cxn modelId="{1DC63851-6885-4762-BF93-DD6BF9782361}" type="presOf" srcId="{FC2AA02B-8852-43F8-85DD-47E9F0FAF29B}" destId="{E5BE3E73-3076-4057-917E-6140E7FFB827}" srcOrd="1" destOrd="0" presId="urn:microsoft.com/office/officeart/2005/8/layout/cycle2"/>
    <dgm:cxn modelId="{3C5F927C-E7B6-441E-9203-AA6A8B636B05}" type="presOf" srcId="{8A02451F-D5A8-460A-AD1D-AC1540559E7D}" destId="{8B5D9F03-5AF6-417D-8F72-1D4BF149D235}" srcOrd="0" destOrd="0" presId="urn:microsoft.com/office/officeart/2005/8/layout/cycle2"/>
    <dgm:cxn modelId="{C67C0348-BF96-45AD-AFC0-D398F227DD86}" type="presOf" srcId="{51EDDED4-FDA0-4BE1-A0BE-1D0799C5E499}" destId="{F69E8C58-FA62-4653-BB84-3FA1776CD9FF}" srcOrd="0" destOrd="0" presId="urn:microsoft.com/office/officeart/2005/8/layout/cycle2"/>
    <dgm:cxn modelId="{D1256BC3-453E-4CD7-B092-7542B13B6B0C}" type="presOf" srcId="{A42DB3B6-99FE-45A7-AB13-557A8ED19ACA}" destId="{8D289F57-F9F3-4A77-9D1B-A4832BD81CFC}" srcOrd="0" destOrd="0" presId="urn:microsoft.com/office/officeart/2005/8/layout/cycle2"/>
    <dgm:cxn modelId="{C4A38F8E-1C6E-4F07-A32A-9069D2FBE4D1}" srcId="{63AA8297-CF74-4659-A355-1FE4C30FCF5B}" destId="{51EDDED4-FDA0-4BE1-A0BE-1D0799C5E499}" srcOrd="4" destOrd="0" parTransId="{D1B7F8CF-EDC1-40CE-86F2-F7C876C3D720}" sibTransId="{FEB206E7-7601-46F0-A796-0FB944662CA0}"/>
    <dgm:cxn modelId="{30947211-F475-4A9D-A242-1A26A157CCA7}" srcId="{63AA8297-CF74-4659-A355-1FE4C30FCF5B}" destId="{8A02451F-D5A8-460A-AD1D-AC1540559E7D}" srcOrd="0" destOrd="0" parTransId="{67F62732-F8DA-4821-A31D-099B4F7FDE10}" sibTransId="{68B7E81A-8A8A-4378-819E-11FC65A33E8C}"/>
    <dgm:cxn modelId="{54F34AA8-01B1-4128-8E42-5E7A0A3F9AC2}" type="presOf" srcId="{481161FD-8D78-4436-B5EA-A9E2B5279284}" destId="{1DE1D3D3-1041-4AA7-AF66-C44C8DE6D0B5}" srcOrd="1" destOrd="0" presId="urn:microsoft.com/office/officeart/2005/8/layout/cycle2"/>
    <dgm:cxn modelId="{011E4C16-2676-4EF5-B45E-EC0686CFFA64}" type="presOf" srcId="{6AE34172-2DC3-4EA9-9910-D2F345A52DE3}" destId="{4AADEBA5-520B-4D94-A1B9-C77D06BB03FA}" srcOrd="1" destOrd="0" presId="urn:microsoft.com/office/officeart/2005/8/layout/cycle2"/>
    <dgm:cxn modelId="{61910544-5A4F-429B-A4E7-BFB839A25078}" type="presOf" srcId="{6AE34172-2DC3-4EA9-9910-D2F345A52DE3}" destId="{FFDF1A28-D135-4B0D-A0DD-2A40CC221F91}" srcOrd="0" destOrd="0" presId="urn:microsoft.com/office/officeart/2005/8/layout/cycle2"/>
    <dgm:cxn modelId="{23605892-6D1A-45EA-982E-B1486B4D2A7E}" type="presOf" srcId="{63AA8297-CF74-4659-A355-1FE4C30FCF5B}" destId="{6CCF6036-8FDA-4D93-99AE-AF968FE690B3}" srcOrd="0" destOrd="0" presId="urn:microsoft.com/office/officeart/2005/8/layout/cycle2"/>
    <dgm:cxn modelId="{E24CBB16-285F-4AA4-9188-19993E507430}" type="presOf" srcId="{FEB206E7-7601-46F0-A796-0FB944662CA0}" destId="{BA1AC83E-5522-4726-8BEF-601459FE82A3}" srcOrd="1" destOrd="0" presId="urn:microsoft.com/office/officeart/2005/8/layout/cycle2"/>
    <dgm:cxn modelId="{16CC0D06-7CF6-413A-95F4-32240427DAF8}" type="presOf" srcId="{7A4573DB-4C25-4507-9425-E5EA69AF7B33}" destId="{49123953-C280-43E5-970E-36102E072A94}" srcOrd="0" destOrd="0" presId="urn:microsoft.com/office/officeart/2005/8/layout/cycle2"/>
    <dgm:cxn modelId="{BF8D114E-32E1-4F13-8692-731DFD8E9AAF}" srcId="{63AA8297-CF74-4659-A355-1FE4C30FCF5B}" destId="{7A4573DB-4C25-4507-9425-E5EA69AF7B33}" srcOrd="5" destOrd="0" parTransId="{4B92E493-335F-41C0-AA81-5F3C0AB4B189}" sibTransId="{BBD45376-3939-4C99-879F-4BCC5B29728C}"/>
    <dgm:cxn modelId="{7C2EF2AF-7184-4543-B341-0D83D0054864}" srcId="{63AA8297-CF74-4659-A355-1FE4C30FCF5B}" destId="{AA476B95-A5B8-4180-8769-F9355BB7B80E}" srcOrd="1" destOrd="0" parTransId="{1188CFF1-B41B-4E69-9B92-FF7D4EC6A371}" sibTransId="{FC2AA02B-8852-43F8-85DD-47E9F0FAF29B}"/>
    <dgm:cxn modelId="{7BA6EC5B-D00F-413A-B771-ED9F91C9EC43}" type="presOf" srcId="{6368B4CD-AF26-439A-B2AA-CAFC78F7BD82}" destId="{4679C874-FE6E-44B1-A887-80C40B0BC348}" srcOrd="0" destOrd="0" presId="urn:microsoft.com/office/officeart/2005/8/layout/cycle2"/>
    <dgm:cxn modelId="{EE6F9C64-9B7A-4DBD-A7C7-55D33505975C}" type="presOf" srcId="{FEB206E7-7601-46F0-A796-0FB944662CA0}" destId="{AC18BDE5-717F-450E-BC7C-D08EE0C7D717}" srcOrd="0" destOrd="0" presId="urn:microsoft.com/office/officeart/2005/8/layout/cycle2"/>
    <dgm:cxn modelId="{BB454A94-2124-4A4D-9C20-CCA28A949691}" type="presOf" srcId="{BBD45376-3939-4C99-879F-4BCC5B29728C}" destId="{F06D8C56-315F-47E7-9887-E4DD616BC85F}" srcOrd="0" destOrd="0" presId="urn:microsoft.com/office/officeart/2005/8/layout/cycle2"/>
    <dgm:cxn modelId="{DD75CEDF-E663-4603-959F-3D3637366ACD}" srcId="{63AA8297-CF74-4659-A355-1FE4C30FCF5B}" destId="{A42DB3B6-99FE-45A7-AB13-557A8ED19ACA}" srcOrd="3" destOrd="0" parTransId="{21F3F84F-CA6F-434A-A373-7B8966CE20A5}" sibTransId="{481161FD-8D78-4436-B5EA-A9E2B5279284}"/>
    <dgm:cxn modelId="{CACF3FCF-470A-4E82-8467-1D7672D0DE09}" type="presOf" srcId="{68B7E81A-8A8A-4378-819E-11FC65A33E8C}" destId="{C95D49EE-4D72-4172-B63C-ECB6E9A50A7C}" srcOrd="1" destOrd="0" presId="urn:microsoft.com/office/officeart/2005/8/layout/cycle2"/>
    <dgm:cxn modelId="{FAEC9320-6EE1-46DB-894A-F455F918FB9B}" type="presOf" srcId="{68B7E81A-8A8A-4378-819E-11FC65A33E8C}" destId="{E3E766A5-633C-4C62-AA89-4A8ACB5ADCE5}" srcOrd="0" destOrd="0" presId="urn:microsoft.com/office/officeart/2005/8/layout/cycle2"/>
    <dgm:cxn modelId="{312B24C4-E345-4559-8D4D-825F68A5C843}" type="presOf" srcId="{AA476B95-A5B8-4180-8769-F9355BB7B80E}" destId="{41C2DB27-DD50-47A3-8EC0-6623844D7808}" srcOrd="0" destOrd="0" presId="urn:microsoft.com/office/officeart/2005/8/layout/cycle2"/>
    <dgm:cxn modelId="{7E8145B1-3B83-445C-9D0B-803D92DF7CCD}" type="presOf" srcId="{BBD45376-3939-4C99-879F-4BCC5B29728C}" destId="{D39A40BD-720C-4830-AA5D-9D4D564AFC9B}" srcOrd="1" destOrd="0" presId="urn:microsoft.com/office/officeart/2005/8/layout/cycle2"/>
    <dgm:cxn modelId="{9EB8838C-2C3D-4C65-945D-18ADDF2E6377}" type="presParOf" srcId="{6CCF6036-8FDA-4D93-99AE-AF968FE690B3}" destId="{8B5D9F03-5AF6-417D-8F72-1D4BF149D235}" srcOrd="0" destOrd="0" presId="urn:microsoft.com/office/officeart/2005/8/layout/cycle2"/>
    <dgm:cxn modelId="{54E5947D-9EE0-4257-A414-873B51E74596}" type="presParOf" srcId="{6CCF6036-8FDA-4D93-99AE-AF968FE690B3}" destId="{E3E766A5-633C-4C62-AA89-4A8ACB5ADCE5}" srcOrd="1" destOrd="0" presId="urn:microsoft.com/office/officeart/2005/8/layout/cycle2"/>
    <dgm:cxn modelId="{DD755E86-8C0C-41A6-B60B-739F1F6B9D0A}" type="presParOf" srcId="{E3E766A5-633C-4C62-AA89-4A8ACB5ADCE5}" destId="{C95D49EE-4D72-4172-B63C-ECB6E9A50A7C}" srcOrd="0" destOrd="0" presId="urn:microsoft.com/office/officeart/2005/8/layout/cycle2"/>
    <dgm:cxn modelId="{EFEE6CAA-332B-4D5E-A322-9A488F207145}" type="presParOf" srcId="{6CCF6036-8FDA-4D93-99AE-AF968FE690B3}" destId="{41C2DB27-DD50-47A3-8EC0-6623844D7808}" srcOrd="2" destOrd="0" presId="urn:microsoft.com/office/officeart/2005/8/layout/cycle2"/>
    <dgm:cxn modelId="{1FD307DC-5A36-4451-98B6-F91E52ADC455}" type="presParOf" srcId="{6CCF6036-8FDA-4D93-99AE-AF968FE690B3}" destId="{97DB07CD-2447-4579-827C-B2EDEC353738}" srcOrd="3" destOrd="0" presId="urn:microsoft.com/office/officeart/2005/8/layout/cycle2"/>
    <dgm:cxn modelId="{197D224C-E565-4547-9FE4-375001F1D26D}" type="presParOf" srcId="{97DB07CD-2447-4579-827C-B2EDEC353738}" destId="{E5BE3E73-3076-4057-917E-6140E7FFB827}" srcOrd="0" destOrd="0" presId="urn:microsoft.com/office/officeart/2005/8/layout/cycle2"/>
    <dgm:cxn modelId="{EDD1EA1E-1A27-4B44-BFA4-18C0D23F19DC}" type="presParOf" srcId="{6CCF6036-8FDA-4D93-99AE-AF968FE690B3}" destId="{4679C874-FE6E-44B1-A887-80C40B0BC348}" srcOrd="4" destOrd="0" presId="urn:microsoft.com/office/officeart/2005/8/layout/cycle2"/>
    <dgm:cxn modelId="{D9D1CB48-7F1F-4AD6-A348-031B1776DBBD}" type="presParOf" srcId="{6CCF6036-8FDA-4D93-99AE-AF968FE690B3}" destId="{FFDF1A28-D135-4B0D-A0DD-2A40CC221F91}" srcOrd="5" destOrd="0" presId="urn:microsoft.com/office/officeart/2005/8/layout/cycle2"/>
    <dgm:cxn modelId="{89F5AF54-AB7F-4668-B1CB-F5A24715B7A9}" type="presParOf" srcId="{FFDF1A28-D135-4B0D-A0DD-2A40CC221F91}" destId="{4AADEBA5-520B-4D94-A1B9-C77D06BB03FA}" srcOrd="0" destOrd="0" presId="urn:microsoft.com/office/officeart/2005/8/layout/cycle2"/>
    <dgm:cxn modelId="{E1BAA143-578F-4F55-BB4E-63F95B562A0D}" type="presParOf" srcId="{6CCF6036-8FDA-4D93-99AE-AF968FE690B3}" destId="{8D289F57-F9F3-4A77-9D1B-A4832BD81CFC}" srcOrd="6" destOrd="0" presId="urn:microsoft.com/office/officeart/2005/8/layout/cycle2"/>
    <dgm:cxn modelId="{A7DE4EB5-7266-4660-8603-775366161C4D}" type="presParOf" srcId="{6CCF6036-8FDA-4D93-99AE-AF968FE690B3}" destId="{921124C4-E39D-4598-923A-37F3ADC3F827}" srcOrd="7" destOrd="0" presId="urn:microsoft.com/office/officeart/2005/8/layout/cycle2"/>
    <dgm:cxn modelId="{7E5196F0-4A5F-44FF-827D-E525E33ACBFB}" type="presParOf" srcId="{921124C4-E39D-4598-923A-37F3ADC3F827}" destId="{1DE1D3D3-1041-4AA7-AF66-C44C8DE6D0B5}" srcOrd="0" destOrd="0" presId="urn:microsoft.com/office/officeart/2005/8/layout/cycle2"/>
    <dgm:cxn modelId="{619B0419-9FAC-4CA9-B41B-52E6FB8860A5}" type="presParOf" srcId="{6CCF6036-8FDA-4D93-99AE-AF968FE690B3}" destId="{F69E8C58-FA62-4653-BB84-3FA1776CD9FF}" srcOrd="8" destOrd="0" presId="urn:microsoft.com/office/officeart/2005/8/layout/cycle2"/>
    <dgm:cxn modelId="{FC0CD7CA-6BAF-4CA3-8F63-CA0583F5AA69}" type="presParOf" srcId="{6CCF6036-8FDA-4D93-99AE-AF968FE690B3}" destId="{AC18BDE5-717F-450E-BC7C-D08EE0C7D717}" srcOrd="9" destOrd="0" presId="urn:microsoft.com/office/officeart/2005/8/layout/cycle2"/>
    <dgm:cxn modelId="{9026D4D3-973A-44DD-9C87-82C5CCE9DB06}" type="presParOf" srcId="{AC18BDE5-717F-450E-BC7C-D08EE0C7D717}" destId="{BA1AC83E-5522-4726-8BEF-601459FE82A3}" srcOrd="0" destOrd="0" presId="urn:microsoft.com/office/officeart/2005/8/layout/cycle2"/>
    <dgm:cxn modelId="{3E45A837-7A14-4863-8BF0-31C38BB6116B}" type="presParOf" srcId="{6CCF6036-8FDA-4D93-99AE-AF968FE690B3}" destId="{49123953-C280-43E5-970E-36102E072A94}" srcOrd="10" destOrd="0" presId="urn:microsoft.com/office/officeart/2005/8/layout/cycle2"/>
    <dgm:cxn modelId="{E65B71BA-292D-47AF-9A14-9855DAC09316}" type="presParOf" srcId="{6CCF6036-8FDA-4D93-99AE-AF968FE690B3}" destId="{F06D8C56-315F-47E7-9887-E4DD616BC85F}" srcOrd="11" destOrd="0" presId="urn:microsoft.com/office/officeart/2005/8/layout/cycle2"/>
    <dgm:cxn modelId="{84602A2B-8A80-4DCB-8D5F-FE7065CE02E4}" type="presParOf" srcId="{F06D8C56-315F-47E7-9887-E4DD616BC85F}" destId="{D39A40BD-720C-4830-AA5D-9D4D564AFC9B}"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9F03-5AF6-417D-8F72-1D4BF149D235}">
      <dsp:nvSpPr>
        <dsp:cNvPr id="0" name=""/>
        <dsp:cNvSpPr/>
      </dsp:nvSpPr>
      <dsp:spPr>
        <a:xfrm>
          <a:off x="2160911" y="-90861"/>
          <a:ext cx="981697" cy="1002614"/>
        </a:xfrm>
        <a:prstGeom prst="ellipse">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Solar PV</a:t>
          </a:r>
          <a:endParaRPr lang="en-US" sz="1200" kern="1200" dirty="0"/>
        </a:p>
      </dsp:txBody>
      <dsp:txXfrm>
        <a:off x="2304677" y="55968"/>
        <a:ext cx="694165" cy="708956"/>
      </dsp:txXfrm>
    </dsp:sp>
    <dsp:sp modelId="{E3E766A5-633C-4C62-AA89-4A8ACB5ADCE5}">
      <dsp:nvSpPr>
        <dsp:cNvPr id="0" name=""/>
        <dsp:cNvSpPr/>
      </dsp:nvSpPr>
      <dsp:spPr>
        <a:xfrm rot="1800000">
          <a:off x="3116674" y="577679"/>
          <a:ext cx="128604" cy="276618"/>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119258" y="623358"/>
        <a:ext cx="90023" cy="165970"/>
      </dsp:txXfrm>
    </dsp:sp>
    <dsp:sp modelId="{41C2DB27-DD50-47A3-8EC0-6623844D7808}">
      <dsp:nvSpPr>
        <dsp:cNvPr id="0" name=""/>
        <dsp:cNvSpPr/>
      </dsp:nvSpPr>
      <dsp:spPr>
        <a:xfrm>
          <a:off x="3225648" y="523864"/>
          <a:ext cx="981697" cy="1002614"/>
        </a:xfrm>
        <a:prstGeom prst="ellipse">
          <a:avLst/>
        </a:prstGeom>
        <a:solidFill>
          <a:schemeClr val="accent1">
            <a:alpha val="90000"/>
            <a:hueOff val="0"/>
            <a:satOff val="0"/>
            <a:lumOff val="0"/>
            <a:alphaOff val="-8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Community wind</a:t>
          </a:r>
          <a:endParaRPr lang="en-US" sz="1200" kern="1200" dirty="0"/>
        </a:p>
      </dsp:txBody>
      <dsp:txXfrm>
        <a:off x="3369414" y="670693"/>
        <a:ext cx="694165" cy="708956"/>
      </dsp:txXfrm>
    </dsp:sp>
    <dsp:sp modelId="{97DB07CD-2447-4579-827C-B2EDEC353738}">
      <dsp:nvSpPr>
        <dsp:cNvPr id="0" name=""/>
        <dsp:cNvSpPr/>
      </dsp:nvSpPr>
      <dsp:spPr>
        <a:xfrm rot="5400000">
          <a:off x="3656385" y="1498186"/>
          <a:ext cx="120224" cy="276618"/>
        </a:xfrm>
        <a:prstGeom prst="rightArrow">
          <a:avLst>
            <a:gd name="adj1" fmla="val 60000"/>
            <a:gd name="adj2" fmla="val 50000"/>
          </a:avLst>
        </a:prstGeom>
        <a:solidFill>
          <a:schemeClr val="accent1">
            <a:shade val="90000"/>
            <a:hueOff val="21548"/>
            <a:satOff val="-666"/>
            <a:lumOff val="585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674419" y="1535477"/>
        <a:ext cx="84157" cy="165970"/>
      </dsp:txXfrm>
    </dsp:sp>
    <dsp:sp modelId="{4679C874-FE6E-44B1-A887-80C40B0BC348}">
      <dsp:nvSpPr>
        <dsp:cNvPr id="0" name=""/>
        <dsp:cNvSpPr/>
      </dsp:nvSpPr>
      <dsp:spPr>
        <a:xfrm>
          <a:off x="3225648" y="1753317"/>
          <a:ext cx="981697" cy="1002614"/>
        </a:xfrm>
        <a:prstGeom prst="ellipse">
          <a:avLst/>
        </a:prstGeom>
        <a:solidFill>
          <a:schemeClr val="accent1">
            <a:alpha val="90000"/>
            <a:hueOff val="0"/>
            <a:satOff val="0"/>
            <a:lumOff val="0"/>
            <a:alphaOff val="-16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Combined heat and power</a:t>
          </a:r>
          <a:endParaRPr lang="en-US" sz="1200" kern="1200" dirty="0"/>
        </a:p>
      </dsp:txBody>
      <dsp:txXfrm>
        <a:off x="3369414" y="1900146"/>
        <a:ext cx="694165" cy="708956"/>
      </dsp:txXfrm>
    </dsp:sp>
    <dsp:sp modelId="{FFDF1A28-D135-4B0D-A0DD-2A40CC221F91}">
      <dsp:nvSpPr>
        <dsp:cNvPr id="0" name=""/>
        <dsp:cNvSpPr/>
      </dsp:nvSpPr>
      <dsp:spPr>
        <a:xfrm rot="9000000">
          <a:off x="3122978" y="2421858"/>
          <a:ext cx="128604" cy="276618"/>
        </a:xfrm>
        <a:prstGeom prst="rightArrow">
          <a:avLst>
            <a:gd name="adj1" fmla="val 60000"/>
            <a:gd name="adj2" fmla="val 50000"/>
          </a:avLst>
        </a:prstGeom>
        <a:solidFill>
          <a:schemeClr val="accent1">
            <a:shade val="90000"/>
            <a:hueOff val="43095"/>
            <a:satOff val="-1333"/>
            <a:lumOff val="1170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158975" y="2467537"/>
        <a:ext cx="90023" cy="165970"/>
      </dsp:txXfrm>
    </dsp:sp>
    <dsp:sp modelId="{8D289F57-F9F3-4A77-9D1B-A4832BD81CFC}">
      <dsp:nvSpPr>
        <dsp:cNvPr id="0" name=""/>
        <dsp:cNvSpPr/>
      </dsp:nvSpPr>
      <dsp:spPr>
        <a:xfrm>
          <a:off x="2160911" y="2368044"/>
          <a:ext cx="981697" cy="1002614"/>
        </a:xfrm>
        <a:prstGeom prst="ellipse">
          <a:avLst/>
        </a:prstGeom>
        <a:solidFill>
          <a:schemeClr val="accent1">
            <a:alpha val="90000"/>
            <a:hueOff val="0"/>
            <a:satOff val="0"/>
            <a:lumOff val="0"/>
            <a:alphaOff val="-24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Landfill gas</a:t>
          </a:r>
          <a:endParaRPr lang="en-US" sz="1200" kern="1200" dirty="0"/>
        </a:p>
      </dsp:txBody>
      <dsp:txXfrm>
        <a:off x="2304677" y="2514873"/>
        <a:ext cx="694165" cy="708956"/>
      </dsp:txXfrm>
    </dsp:sp>
    <dsp:sp modelId="{921124C4-E39D-4598-923A-37F3ADC3F827}">
      <dsp:nvSpPr>
        <dsp:cNvPr id="0" name=""/>
        <dsp:cNvSpPr/>
      </dsp:nvSpPr>
      <dsp:spPr>
        <a:xfrm rot="12600000">
          <a:off x="2058241" y="2425498"/>
          <a:ext cx="128604" cy="276618"/>
        </a:xfrm>
        <a:prstGeom prst="rightArrow">
          <a:avLst>
            <a:gd name="adj1" fmla="val 60000"/>
            <a:gd name="adj2" fmla="val 50000"/>
          </a:avLst>
        </a:prstGeom>
        <a:solidFill>
          <a:schemeClr val="accent1">
            <a:shade val="90000"/>
            <a:hueOff val="64643"/>
            <a:satOff val="-1999"/>
            <a:lumOff val="1756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094238" y="2490467"/>
        <a:ext cx="90023" cy="165970"/>
      </dsp:txXfrm>
    </dsp:sp>
    <dsp:sp modelId="{F69E8C58-FA62-4653-BB84-3FA1776CD9FF}">
      <dsp:nvSpPr>
        <dsp:cNvPr id="0" name=""/>
        <dsp:cNvSpPr/>
      </dsp:nvSpPr>
      <dsp:spPr>
        <a:xfrm>
          <a:off x="1096173" y="1753317"/>
          <a:ext cx="981697" cy="1002614"/>
        </a:xfrm>
        <a:prstGeom prst="ellipse">
          <a:avLst/>
        </a:prstGeom>
        <a:solidFill>
          <a:schemeClr val="accent1">
            <a:alpha val="90000"/>
            <a:hueOff val="0"/>
            <a:satOff val="0"/>
            <a:lumOff val="0"/>
            <a:alphaOff val="-32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Forest biomass</a:t>
          </a:r>
          <a:endParaRPr lang="en-US" sz="1200" kern="1200" dirty="0"/>
        </a:p>
      </dsp:txBody>
      <dsp:txXfrm>
        <a:off x="1239939" y="1900146"/>
        <a:ext cx="694165" cy="708956"/>
      </dsp:txXfrm>
    </dsp:sp>
    <dsp:sp modelId="{AC18BDE5-717F-450E-BC7C-D08EE0C7D717}">
      <dsp:nvSpPr>
        <dsp:cNvPr id="0" name=""/>
        <dsp:cNvSpPr/>
      </dsp:nvSpPr>
      <dsp:spPr>
        <a:xfrm rot="16200000">
          <a:off x="1526910" y="1504991"/>
          <a:ext cx="120224" cy="276618"/>
        </a:xfrm>
        <a:prstGeom prst="rightArrow">
          <a:avLst>
            <a:gd name="adj1" fmla="val 60000"/>
            <a:gd name="adj2" fmla="val 50000"/>
          </a:avLst>
        </a:prstGeom>
        <a:solidFill>
          <a:schemeClr val="accent1">
            <a:shade val="90000"/>
            <a:hueOff val="86191"/>
            <a:satOff val="-2666"/>
            <a:lumOff val="2341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544944" y="1578349"/>
        <a:ext cx="84157" cy="165970"/>
      </dsp:txXfrm>
    </dsp:sp>
    <dsp:sp modelId="{49123953-C280-43E5-970E-36102E072A94}">
      <dsp:nvSpPr>
        <dsp:cNvPr id="0" name=""/>
        <dsp:cNvSpPr/>
      </dsp:nvSpPr>
      <dsp:spPr>
        <a:xfrm>
          <a:off x="1096173" y="523864"/>
          <a:ext cx="981697" cy="1002614"/>
        </a:xfrm>
        <a:prstGeom prst="ellipse">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Small and low-power hydro</a:t>
          </a:r>
          <a:endParaRPr lang="en-US" sz="1200" kern="1200" dirty="0"/>
        </a:p>
      </dsp:txBody>
      <dsp:txXfrm>
        <a:off x="1239939" y="670693"/>
        <a:ext cx="694165" cy="708956"/>
      </dsp:txXfrm>
    </dsp:sp>
    <dsp:sp modelId="{F06D8C56-315F-47E7-9887-E4DD616BC85F}">
      <dsp:nvSpPr>
        <dsp:cNvPr id="0" name=""/>
        <dsp:cNvSpPr/>
      </dsp:nvSpPr>
      <dsp:spPr>
        <a:xfrm rot="19800000">
          <a:off x="2051937" y="581319"/>
          <a:ext cx="128604" cy="276618"/>
        </a:xfrm>
        <a:prstGeom prst="rightArrow">
          <a:avLst>
            <a:gd name="adj1" fmla="val 60000"/>
            <a:gd name="adj2" fmla="val 50000"/>
          </a:avLst>
        </a:prstGeom>
        <a:solidFill>
          <a:schemeClr val="accent1">
            <a:shade val="90000"/>
            <a:hueOff val="107738"/>
            <a:satOff val="-3332"/>
            <a:lumOff val="2926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054521" y="646288"/>
        <a:ext cx="90023" cy="16597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51A649C-A946-45EF-A1BB-0C45AFDC42CD}" type="datetimeFigureOut">
              <a:rPr lang="en-US" smtClean="0"/>
              <a:pPr/>
              <a:t>6/14/2012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3B9A1BF-8553-4239-B4DE-269A400B111A}" type="slidenum">
              <a:rPr lang="en-US" smtClean="0"/>
              <a:pPr/>
              <a:t>‹#›</a:t>
            </a:fld>
            <a:endParaRPr lang="en-US"/>
          </a:p>
        </p:txBody>
      </p:sp>
    </p:spTree>
    <p:extLst>
      <p:ext uri="{BB962C8B-B14F-4D97-AF65-F5344CB8AC3E}">
        <p14:creationId xmlns:p14="http://schemas.microsoft.com/office/powerpoint/2010/main" val="208299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1</a:t>
            </a:fld>
            <a:endParaRPr lang="en-US"/>
          </a:p>
        </p:txBody>
      </p:sp>
    </p:spTree>
    <p:extLst>
      <p:ext uri="{BB962C8B-B14F-4D97-AF65-F5344CB8AC3E}">
        <p14:creationId xmlns:p14="http://schemas.microsoft.com/office/powerpoint/2010/main" val="179043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min)—6</a:t>
            </a:r>
            <a:r>
              <a:rPr lang="en-US" b="1" baseline="0" dirty="0" smtClean="0"/>
              <a:t> cumulative</a:t>
            </a:r>
            <a:endParaRPr lang="en-US" b="1" dirty="0" smtClean="0"/>
          </a:p>
          <a:p>
            <a:pPr marL="181240" indent="-181240">
              <a:buFont typeface="Arial" pitchFamily="34" charset="0"/>
              <a:buChar char="•"/>
            </a:pPr>
            <a:endParaRPr lang="en-US" dirty="0" smtClean="0"/>
          </a:p>
          <a:p>
            <a:pPr marL="181240" indent="-181240">
              <a:buFont typeface="Arial" pitchFamily="34" charset="0"/>
              <a:buChar char="•"/>
            </a:pPr>
            <a:r>
              <a:rPr lang="en-US" dirty="0" smtClean="0"/>
              <a:t>Rural electric cooperatives and municipally-owned utilities: Theoretically, greater participation in energy development decisions. </a:t>
            </a:r>
          </a:p>
          <a:p>
            <a:pPr marL="664546" lvl="1" indent="-181240">
              <a:buFont typeface="Arial" pitchFamily="34" charset="0"/>
              <a:buChar char="•"/>
            </a:pPr>
            <a:r>
              <a:rPr lang="en-US" dirty="0" smtClean="0"/>
              <a:t>Example:</a:t>
            </a:r>
            <a:r>
              <a:rPr lang="en-US" baseline="0" dirty="0" smtClean="0"/>
              <a:t> Berea municipal utilities solar project</a:t>
            </a:r>
            <a:endParaRPr lang="en-US" dirty="0" smtClean="0"/>
          </a:p>
          <a:p>
            <a:pPr marL="664546" lvl="1" indent="-181240">
              <a:buFont typeface="Arial" pitchFamily="34" charset="0"/>
              <a:buChar char="•"/>
            </a:pPr>
            <a:r>
              <a:rPr lang="en-US" dirty="0" smtClean="0"/>
              <a:t>Significant potential: Co-ops and </a:t>
            </a:r>
            <a:r>
              <a:rPr lang="en-US" dirty="0" err="1" smtClean="0"/>
              <a:t>munis</a:t>
            </a:r>
            <a:r>
              <a:rPr lang="en-US" dirty="0" smtClean="0"/>
              <a:t> account for 34% of non-TVA electricity sales</a:t>
            </a:r>
          </a:p>
          <a:p>
            <a:pPr marL="664546" lvl="1" indent="-181240">
              <a:buFont typeface="Arial" pitchFamily="34" charset="0"/>
              <a:buChar char="•"/>
            </a:pPr>
            <a:r>
              <a:rPr lang="en-US" dirty="0" smtClean="0"/>
              <a:t>Greater dispersion of energy generators</a:t>
            </a:r>
          </a:p>
          <a:p>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10</a:t>
            </a:fld>
            <a:endParaRPr lang="en-US"/>
          </a:p>
        </p:txBody>
      </p:sp>
    </p:spTree>
    <p:extLst>
      <p:ext uri="{BB962C8B-B14F-4D97-AF65-F5344CB8AC3E}">
        <p14:creationId xmlns:p14="http://schemas.microsoft.com/office/powerpoint/2010/main" val="354380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a:t>
            </a:r>
          </a:p>
          <a:p>
            <a:endParaRPr lang="en-US" dirty="0" smtClean="0"/>
          </a:p>
          <a:p>
            <a:pPr marL="181240" indent="-181240" defTabSz="966612">
              <a:buFont typeface="Arial" pitchFamily="34" charset="0"/>
              <a:buChar char="•"/>
              <a:defRPr/>
            </a:pPr>
            <a:r>
              <a:rPr lang="en-US" dirty="0" smtClean="0"/>
              <a:t>Kentucky: 4</a:t>
            </a:r>
            <a:r>
              <a:rPr lang="en-US" baseline="30000" dirty="0" smtClean="0"/>
              <a:t>th</a:t>
            </a:r>
            <a:r>
              <a:rPr lang="en-US" dirty="0" smtClean="0"/>
              <a:t> lowest price, </a:t>
            </a:r>
            <a:r>
              <a:rPr lang="en-US" b="1" u="sng" dirty="0" smtClean="0"/>
              <a:t>but</a:t>
            </a:r>
            <a:r>
              <a:rPr lang="en-US" b="1" i="1" dirty="0" smtClean="0"/>
              <a:t> </a:t>
            </a:r>
            <a:r>
              <a:rPr lang="en-US" dirty="0" smtClean="0"/>
              <a:t>30</a:t>
            </a:r>
            <a:r>
              <a:rPr lang="en-US" baseline="30000" dirty="0" smtClean="0"/>
              <a:t>th</a:t>
            </a:r>
            <a:r>
              <a:rPr lang="en-US" dirty="0" smtClean="0"/>
              <a:t> in average household expenses</a:t>
            </a:r>
          </a:p>
          <a:p>
            <a:pPr marL="181240" indent="-181240">
              <a:buFont typeface="Arial" pitchFamily="34" charset="0"/>
              <a:buChar char="•"/>
            </a:pPr>
            <a:r>
              <a:rPr lang="en-US" dirty="0" smtClean="0"/>
              <a:t>56% increase in electricity prices from 2000 to 2009</a:t>
            </a:r>
          </a:p>
          <a:p>
            <a:pPr marL="181240" indent="-181240">
              <a:buFont typeface="Arial" pitchFamily="34" charset="0"/>
              <a:buChar char="•"/>
            </a:pPr>
            <a:r>
              <a:rPr lang="en-US" dirty="0" smtClean="0"/>
              <a:t>Price of electricity rising as the price of coal goes up</a:t>
            </a:r>
          </a:p>
          <a:p>
            <a:pPr marL="181240" indent="-181240">
              <a:buFont typeface="Arial" pitchFamily="34" charset="0"/>
              <a:buChar char="•"/>
            </a:pPr>
            <a:r>
              <a:rPr lang="en-US" dirty="0" smtClean="0"/>
              <a:t>New regulations expected to increase cost of coal generation</a:t>
            </a:r>
          </a:p>
          <a:p>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11</a:t>
            </a:fld>
            <a:endParaRPr lang="en-US"/>
          </a:p>
        </p:txBody>
      </p:sp>
    </p:spTree>
    <p:extLst>
      <p:ext uri="{BB962C8B-B14F-4D97-AF65-F5344CB8AC3E}">
        <p14:creationId xmlns:p14="http://schemas.microsoft.com/office/powerpoint/2010/main" val="197199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min)—10 min cumulative</a:t>
            </a:r>
            <a:endParaRPr lang="en-US" b="0" dirty="0" smtClean="0"/>
          </a:p>
          <a:p>
            <a:endParaRPr lang="en-US" b="0" dirty="0" smtClean="0"/>
          </a:p>
          <a:p>
            <a:r>
              <a:rPr lang="en-US" b="0" dirty="0" smtClean="0"/>
              <a:t>These</a:t>
            </a:r>
            <a:r>
              <a:rPr lang="en-US" b="0" baseline="0" dirty="0" smtClean="0"/>
              <a:t> are all discussed in greater detail in the report.</a:t>
            </a:r>
          </a:p>
          <a:p>
            <a:endParaRPr lang="en-US" b="0" baseline="0" dirty="0" smtClean="0"/>
          </a:p>
          <a:p>
            <a:pPr marL="181240" indent="-181240">
              <a:buFont typeface="Arial" pitchFamily="34" charset="0"/>
              <a:buChar char="•"/>
            </a:pPr>
            <a:r>
              <a:rPr lang="en-US" dirty="0" smtClean="0"/>
              <a:t>Replace inefficient central generators</a:t>
            </a:r>
          </a:p>
          <a:p>
            <a:pPr marL="664546" lvl="1" indent="-181240">
              <a:buFont typeface="Arial" pitchFamily="34" charset="0"/>
              <a:buChar char="•"/>
            </a:pPr>
            <a:r>
              <a:rPr lang="en-US" dirty="0" smtClean="0"/>
              <a:t>Centralized coal and nuclear plants</a:t>
            </a:r>
            <a:r>
              <a:rPr lang="en-US" baseline="0" dirty="0" smtClean="0"/>
              <a:t> operate at 33% efficiency, meaning that only one-third of the energy in the fuel is converted into useful energy. Natural gas plants operate at around 50%. By comparison, combined heat and power systems can achieve 65-97% efficiency because they recycle the waste heat.</a:t>
            </a:r>
            <a:endParaRPr lang="en-US" dirty="0" smtClean="0"/>
          </a:p>
          <a:p>
            <a:pPr marL="181240" indent="-181240">
              <a:buFont typeface="Arial" pitchFamily="34" charset="0"/>
              <a:buChar char="•"/>
            </a:pPr>
            <a:r>
              <a:rPr lang="en-US" dirty="0" smtClean="0"/>
              <a:t>Provide </a:t>
            </a:r>
            <a:r>
              <a:rPr lang="en-US" dirty="0" err="1" smtClean="0"/>
              <a:t>baseload</a:t>
            </a:r>
            <a:r>
              <a:rPr lang="en-US" dirty="0" smtClean="0"/>
              <a:t> power and reduce peak demand</a:t>
            </a:r>
          </a:p>
          <a:p>
            <a:pPr marL="664546" lvl="1" indent="-181240">
              <a:buFont typeface="Arial" pitchFamily="34" charset="0"/>
              <a:buChar char="•"/>
            </a:pPr>
            <a:r>
              <a:rPr lang="en-US" dirty="0" smtClean="0"/>
              <a:t>Especially when a diversity of distributed energy is developed.</a:t>
            </a:r>
          </a:p>
          <a:p>
            <a:pPr marL="181240" indent="-181240">
              <a:buFont typeface="Arial" pitchFamily="34" charset="0"/>
              <a:buChar char="•"/>
            </a:pPr>
            <a:r>
              <a:rPr lang="en-US" dirty="0" smtClean="0"/>
              <a:t>Require fewer subsidies than traditional energy </a:t>
            </a:r>
          </a:p>
          <a:p>
            <a:pPr marL="664546" lvl="1" indent="-181240">
              <a:buFont typeface="Arial" pitchFamily="34" charset="0"/>
              <a:buChar char="•"/>
            </a:pPr>
            <a:r>
              <a:rPr lang="en-US" sz="1300" dirty="0"/>
              <a:t>Overall, conventional and fossil fuel-based energy industries have historically received far greater subsidies than have renewable energy industries. </a:t>
            </a:r>
            <a:endParaRPr lang="en-US" b="0" dirty="0" smtClean="0"/>
          </a:p>
          <a:p>
            <a:pPr marL="181240" indent="-181240">
              <a:buFont typeface="Arial" pitchFamily="34" charset="0"/>
              <a:buChar char="•"/>
            </a:pPr>
            <a:r>
              <a:rPr lang="en-US" dirty="0" smtClean="0"/>
              <a:t>Help stabilize energy prices</a:t>
            </a:r>
          </a:p>
          <a:p>
            <a:pPr marL="664546" lvl="1" indent="-181240">
              <a:buFont typeface="Arial" pitchFamily="34" charset="0"/>
              <a:buChar char="•"/>
            </a:pPr>
            <a:r>
              <a:rPr lang="en-US" dirty="0" smtClean="0"/>
              <a:t>By</a:t>
            </a:r>
            <a:r>
              <a:rPr lang="en-US" baseline="0" dirty="0" smtClean="0"/>
              <a:t> reducing the dependency on fuels, such as coal, that experience price volatility.</a:t>
            </a:r>
            <a:endParaRPr lang="en-US" dirty="0" smtClean="0"/>
          </a:p>
          <a:p>
            <a:pPr marL="181240" indent="-181240">
              <a:buFont typeface="Arial" pitchFamily="34" charset="0"/>
              <a:buChar char="•"/>
            </a:pPr>
            <a:r>
              <a:rPr lang="en-US" dirty="0" smtClean="0"/>
              <a:t>Reduce/eliminate costs for new central generators</a:t>
            </a:r>
          </a:p>
          <a:p>
            <a:pPr marL="181240" indent="-181240">
              <a:buFont typeface="Arial" pitchFamily="34" charset="0"/>
              <a:buChar char="•"/>
            </a:pPr>
            <a:r>
              <a:rPr lang="en-US" dirty="0" smtClean="0"/>
              <a:t>Reduce electricity losses</a:t>
            </a:r>
          </a:p>
          <a:p>
            <a:pPr marL="664546" lvl="1" indent="-181240">
              <a:buFont typeface="Arial" pitchFamily="34" charset="0"/>
              <a:buChar char="•"/>
            </a:pPr>
            <a:r>
              <a:rPr lang="en-US" dirty="0" smtClean="0"/>
              <a:t>From transmission</a:t>
            </a:r>
            <a:r>
              <a:rPr lang="en-US" baseline="0" dirty="0" smtClean="0"/>
              <a:t> and distribution</a:t>
            </a:r>
          </a:p>
          <a:p>
            <a:pPr marL="664546" lvl="1" indent="-181240">
              <a:buFont typeface="Arial" pitchFamily="34" charset="0"/>
              <a:buChar char="•"/>
            </a:pPr>
            <a:r>
              <a:rPr lang="en-US" baseline="0" dirty="0" smtClean="0"/>
              <a:t>Losses add to the cost of central generation</a:t>
            </a:r>
            <a:endParaRPr lang="en-US" dirty="0" smtClean="0"/>
          </a:p>
          <a:p>
            <a:pPr marL="181240" indent="-181240">
              <a:buFont typeface="Arial" pitchFamily="34" charset="0"/>
              <a:buChar char="•"/>
            </a:pPr>
            <a:r>
              <a:rPr lang="en-US" dirty="0" smtClean="0"/>
              <a:t>Increase energy and grid security</a:t>
            </a:r>
          </a:p>
          <a:p>
            <a:pPr marL="664546" lvl="1" indent="-181240">
              <a:buFont typeface="Arial" pitchFamily="34" charset="0"/>
              <a:buChar char="•"/>
            </a:pPr>
            <a:r>
              <a:rPr lang="en-US" dirty="0" smtClean="0"/>
              <a:t>Greater</a:t>
            </a:r>
            <a:r>
              <a:rPr lang="en-US" baseline="0" dirty="0" smtClean="0"/>
              <a:t> number of small generators dispersed over a wide are decreases the likelihood of large areas losing power in </a:t>
            </a:r>
            <a:r>
              <a:rPr lang="en-US" baseline="0" dirty="0" err="1" smtClean="0"/>
              <a:t>casse</a:t>
            </a:r>
            <a:r>
              <a:rPr lang="en-US" baseline="0" dirty="0" smtClean="0"/>
              <a:t> of a failure</a:t>
            </a:r>
          </a:p>
          <a:p>
            <a:pPr marL="664546" lvl="1" indent="-181240">
              <a:buFont typeface="Arial" pitchFamily="34" charset="0"/>
              <a:buChar char="•"/>
            </a:pPr>
            <a:r>
              <a:rPr lang="en-US" baseline="0" dirty="0" smtClean="0"/>
              <a:t>Also reduces power outages and blackouts by reducing stress on the grid during </a:t>
            </a:r>
            <a:r>
              <a:rPr lang="en-US" baseline="0" dirty="0" err="1" smtClean="0"/>
              <a:t>epriods</a:t>
            </a:r>
            <a:r>
              <a:rPr lang="en-US" baseline="0" dirty="0" smtClean="0"/>
              <a:t> of high demand</a:t>
            </a:r>
            <a:endParaRPr lang="en-US" dirty="0" smtClean="0"/>
          </a:p>
          <a:p>
            <a:pPr marL="181240" indent="-181240">
              <a:buFont typeface="Arial" pitchFamily="34" charset="0"/>
              <a:buChar char="•"/>
            </a:pPr>
            <a:r>
              <a:rPr lang="en-US" dirty="0" smtClean="0"/>
              <a:t>Diversify Kentucky’s energy portfolio and local/state economies</a:t>
            </a:r>
          </a:p>
          <a:p>
            <a:pPr marL="181240" indent="-181240">
              <a:buFont typeface="Arial" pitchFamily="34" charset="0"/>
              <a:buChar char="•"/>
            </a:pPr>
            <a:r>
              <a:rPr lang="en-US" dirty="0" smtClean="0"/>
              <a:t>Provide significant environmental and public health benefits</a:t>
            </a:r>
          </a:p>
          <a:p>
            <a:pPr marL="664546" lvl="1" indent="-181240">
              <a:buFont typeface="Arial" pitchFamily="34" charset="0"/>
              <a:buChar char="•"/>
            </a:pPr>
            <a:r>
              <a:rPr lang="en-US" dirty="0" smtClean="0"/>
              <a:t>Reducing pollution along the whole fossil</a:t>
            </a:r>
            <a:r>
              <a:rPr lang="en-US" baseline="0" dirty="0" smtClean="0"/>
              <a:t> fuel lifecycle</a:t>
            </a:r>
            <a:endParaRPr lang="en-US" dirty="0" smtClean="0"/>
          </a:p>
          <a:p>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12</a:t>
            </a:fld>
            <a:endParaRPr lang="en-US"/>
          </a:p>
        </p:txBody>
      </p:sp>
    </p:spTree>
    <p:extLst>
      <p:ext uri="{BB962C8B-B14F-4D97-AF65-F5344CB8AC3E}">
        <p14:creationId xmlns:p14="http://schemas.microsoft.com/office/powerpoint/2010/main" val="197880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13</a:t>
            </a:fld>
            <a:endParaRPr lang="en-US"/>
          </a:p>
        </p:txBody>
      </p:sp>
    </p:spTree>
    <p:extLst>
      <p:ext uri="{BB962C8B-B14F-4D97-AF65-F5344CB8AC3E}">
        <p14:creationId xmlns:p14="http://schemas.microsoft.com/office/powerpoint/2010/main" val="208298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min)—13 cumulative</a:t>
            </a:r>
          </a:p>
          <a:p>
            <a:endParaRPr lang="en-US" dirty="0" smtClean="0"/>
          </a:p>
          <a:p>
            <a:r>
              <a:rPr lang="en-US" dirty="0" smtClean="0"/>
              <a:t>Notes: </a:t>
            </a:r>
          </a:p>
          <a:p>
            <a:pPr marL="241653" indent="-241653">
              <a:buFont typeface="+mj-lt"/>
              <a:buAutoNum type="arabicPeriod"/>
            </a:pPr>
            <a:r>
              <a:rPr lang="en-US" dirty="0" smtClean="0"/>
              <a:t>This</a:t>
            </a:r>
            <a:r>
              <a:rPr lang="en-US" baseline="0" dirty="0" smtClean="0"/>
              <a:t> shows the “equivalent” of electricity generation. Heating with distributed renewable energy technologies may replace either electricity or natural gas.</a:t>
            </a:r>
          </a:p>
          <a:p>
            <a:pPr marL="241653" indent="-241653">
              <a:buFont typeface="+mj-lt"/>
              <a:buAutoNum type="arabicPeriod"/>
            </a:pPr>
            <a:r>
              <a:rPr lang="en-US" baseline="0" dirty="0" smtClean="0"/>
              <a:t>Used Kentucky Utilities and Louisville Gas and Electric estimates of annual increase in electricity demand (1.5%)</a:t>
            </a:r>
          </a:p>
          <a:p>
            <a:pPr marL="241653" indent="-241653">
              <a:buFont typeface="+mj-lt"/>
              <a:buAutoNum type="arabicPeriod"/>
            </a:pPr>
            <a:r>
              <a:rPr lang="en-US" baseline="0" dirty="0" smtClean="0"/>
              <a:t>CHP offers the greatest reductions in or replacement of current electricity demand from centralized sources.</a:t>
            </a:r>
          </a:p>
          <a:p>
            <a:pPr marL="241653" indent="-241653">
              <a:buFont typeface="+mj-lt"/>
              <a:buAutoNum type="arabicPeriod"/>
            </a:pPr>
            <a:r>
              <a:rPr lang="en-US" baseline="0" dirty="0" smtClean="0"/>
              <a:t>No estimates were available for geothermal heating, but it was important to include.</a:t>
            </a:r>
          </a:p>
          <a:p>
            <a:pPr marL="241653" indent="-241653">
              <a:buFont typeface="+mj-lt"/>
              <a:buAutoNum type="arabicPeriod"/>
            </a:pPr>
            <a:r>
              <a:rPr lang="en-US" b="1" dirty="0" smtClean="0"/>
              <a:t>Conservative estimate </a:t>
            </a:r>
            <a:r>
              <a:rPr lang="en-US" dirty="0" smtClean="0"/>
              <a:t>because it excludes</a:t>
            </a:r>
            <a:r>
              <a:rPr lang="en-US" baseline="0" dirty="0" smtClean="0"/>
              <a:t> ground-mounted solar PV, small wind potential, other sources of sustainable biomass, geothermal heating, and energy efficiency gains, and provides the conservative estimate for CHP.</a:t>
            </a:r>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14</a:t>
            </a:fld>
            <a:endParaRPr lang="en-US"/>
          </a:p>
        </p:txBody>
      </p:sp>
    </p:spTree>
    <p:extLst>
      <p:ext uri="{BB962C8B-B14F-4D97-AF65-F5344CB8AC3E}">
        <p14:creationId xmlns:p14="http://schemas.microsoft.com/office/powerpoint/2010/main" val="52546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min)—15 cumulative</a:t>
            </a:r>
          </a:p>
          <a:p>
            <a:endParaRPr lang="en-US" b="1" baseline="0" dirty="0" smtClean="0"/>
          </a:p>
          <a:p>
            <a:pPr marL="181240" indent="-181240">
              <a:buFont typeface="Arial" pitchFamily="34" charset="0"/>
              <a:buChar char="•"/>
            </a:pPr>
            <a:r>
              <a:rPr lang="en-US" b="0" baseline="0" dirty="0" smtClean="0"/>
              <a:t>This map shows the solar resource and solar PV development in select Appalachian states, and the states with a Renewable Portfolio Standard are outlined in orange. Each of these states has a solar “set-aside” which we’ll discuss later</a:t>
            </a:r>
          </a:p>
          <a:p>
            <a:pPr marL="181240" indent="-181240">
              <a:buFont typeface="Arial" pitchFamily="34" charset="0"/>
              <a:buChar char="•"/>
            </a:pPr>
            <a:r>
              <a:rPr lang="en-US" b="0" baseline="0" dirty="0" smtClean="0"/>
              <a:t>Can see the impact that policies supporting renewable energy and solar energy specifically has on solar development</a:t>
            </a:r>
          </a:p>
          <a:p>
            <a:pPr marL="181240" indent="-181240">
              <a:buFont typeface="Arial" pitchFamily="34" charset="0"/>
              <a:buChar char="•"/>
            </a:pPr>
            <a:r>
              <a:rPr lang="en-US" b="0" baseline="0" dirty="0" smtClean="0"/>
              <a:t>Tennessee doing well because of TVA programs incentivizing renewable energy development</a:t>
            </a:r>
            <a:endParaRPr lang="en-US" b="0"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15</a:t>
            </a:fld>
            <a:endParaRPr lang="en-US"/>
          </a:p>
        </p:txBody>
      </p:sp>
    </p:spTree>
    <p:extLst>
      <p:ext uri="{BB962C8B-B14F-4D97-AF65-F5344CB8AC3E}">
        <p14:creationId xmlns:p14="http://schemas.microsoft.com/office/powerpoint/2010/main" val="1472010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seconds)—15</a:t>
            </a:r>
            <a:r>
              <a:rPr lang="en-US" b="1" baseline="0" dirty="0" smtClean="0"/>
              <a:t> cumulative</a:t>
            </a:r>
          </a:p>
          <a:p>
            <a:endParaRPr lang="en-US" b="1" dirty="0" smtClean="0"/>
          </a:p>
          <a:p>
            <a:pPr marL="181240" indent="-181240">
              <a:buFont typeface="Arial" pitchFamily="34" charset="0"/>
              <a:buChar char="•"/>
            </a:pPr>
            <a:r>
              <a:rPr lang="en-US" dirty="0" smtClean="0"/>
              <a:t>The cost of distributed renewables is on par with the cost of energy generated by most of Kentucky’s utilities from coal and natural gas, or will be in the near future. Solar isn’t the only technology</a:t>
            </a:r>
            <a:r>
              <a:rPr lang="en-US" baseline="0" dirty="0" smtClean="0"/>
              <a:t> approaching price competitiveness</a:t>
            </a:r>
            <a:endParaRPr lang="en-US" dirty="0" smtClean="0"/>
          </a:p>
          <a:p>
            <a:pPr marL="181240" indent="-181240">
              <a:buFont typeface="Arial" pitchFamily="34" charset="0"/>
              <a:buChar char="•"/>
            </a:pPr>
            <a:r>
              <a:rPr lang="en-US" dirty="0" smtClean="0"/>
              <a:t>Especially true given rising cost of coal and new regulations</a:t>
            </a:r>
          </a:p>
        </p:txBody>
      </p:sp>
      <p:sp>
        <p:nvSpPr>
          <p:cNvPr id="4" name="Slide Number Placeholder 3"/>
          <p:cNvSpPr>
            <a:spLocks noGrp="1"/>
          </p:cNvSpPr>
          <p:nvPr>
            <p:ph type="sldNum" sz="quarter" idx="10"/>
          </p:nvPr>
        </p:nvSpPr>
        <p:spPr/>
        <p:txBody>
          <a:bodyPr/>
          <a:lstStyle/>
          <a:p>
            <a:fld id="{73B9A1BF-8553-4239-B4DE-269A400B111A}" type="slidenum">
              <a:rPr lang="en-US" smtClean="0"/>
              <a:pPr/>
              <a:t>16</a:t>
            </a:fld>
            <a:endParaRPr lang="en-US"/>
          </a:p>
        </p:txBody>
      </p:sp>
    </p:spTree>
    <p:extLst>
      <p:ext uri="{BB962C8B-B14F-4D97-AF65-F5344CB8AC3E}">
        <p14:creationId xmlns:p14="http://schemas.microsoft.com/office/powerpoint/2010/main" val="389638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a:t>
            </a:r>
            <a:r>
              <a:rPr lang="en-US" b="1" baseline="0" dirty="0" smtClean="0"/>
              <a:t> seconds)</a:t>
            </a:r>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17</a:t>
            </a:fld>
            <a:endParaRPr lang="en-US"/>
          </a:p>
        </p:txBody>
      </p:sp>
    </p:spTree>
    <p:extLst>
      <p:ext uri="{BB962C8B-B14F-4D97-AF65-F5344CB8AC3E}">
        <p14:creationId xmlns:p14="http://schemas.microsoft.com/office/powerpoint/2010/main" val="397185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min)—17 cumulative</a:t>
            </a:r>
          </a:p>
          <a:p>
            <a:endParaRPr lang="en-US" dirty="0" smtClean="0"/>
          </a:p>
          <a:p>
            <a:r>
              <a:rPr lang="en-US" dirty="0" smtClean="0"/>
              <a:t>Some states have policy supports for community ownership</a:t>
            </a:r>
          </a:p>
          <a:p>
            <a:pPr marL="664546" lvl="1" indent="-181240">
              <a:buFont typeface="Arial" pitchFamily="34" charset="0"/>
              <a:buChar char="•"/>
            </a:pPr>
            <a:r>
              <a:rPr lang="en-US" dirty="0" smtClean="0"/>
              <a:t>Minnesota’s Community-Based Energy Development (C-BED) </a:t>
            </a:r>
          </a:p>
          <a:p>
            <a:pPr marL="664546" lvl="1" indent="-181240">
              <a:buFont typeface="Arial" pitchFamily="34" charset="0"/>
              <a:buChar char="•"/>
            </a:pPr>
            <a:r>
              <a:rPr lang="en-US" dirty="0" smtClean="0"/>
              <a:t>Maine's Community-Based Renewable Energy Act. </a:t>
            </a:r>
          </a:p>
          <a:p>
            <a:pPr marL="181240" indent="-18124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18</a:t>
            </a:fld>
            <a:endParaRPr lang="en-US"/>
          </a:p>
        </p:txBody>
      </p:sp>
    </p:spTree>
    <p:extLst>
      <p:ext uri="{BB962C8B-B14F-4D97-AF65-F5344CB8AC3E}">
        <p14:creationId xmlns:p14="http://schemas.microsoft.com/office/powerpoint/2010/main" val="265074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19</a:t>
            </a:fld>
            <a:endParaRPr lang="en-US"/>
          </a:p>
        </p:txBody>
      </p:sp>
    </p:spTree>
    <p:extLst>
      <p:ext uri="{BB962C8B-B14F-4D97-AF65-F5344CB8AC3E}">
        <p14:creationId xmlns:p14="http://schemas.microsoft.com/office/powerpoint/2010/main" val="31725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2</a:t>
            </a:fld>
            <a:endParaRPr lang="en-US"/>
          </a:p>
        </p:txBody>
      </p:sp>
    </p:spTree>
    <p:extLst>
      <p:ext uri="{BB962C8B-B14F-4D97-AF65-F5344CB8AC3E}">
        <p14:creationId xmlns:p14="http://schemas.microsoft.com/office/powerpoint/2010/main" val="1690318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min)—18 cumulative</a:t>
            </a:r>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20</a:t>
            </a:fld>
            <a:endParaRPr lang="en-US"/>
          </a:p>
        </p:txBody>
      </p:sp>
    </p:spTree>
    <p:extLst>
      <p:ext uri="{BB962C8B-B14F-4D97-AF65-F5344CB8AC3E}">
        <p14:creationId xmlns:p14="http://schemas.microsoft.com/office/powerpoint/2010/main" val="3568226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min)—20 cumulative</a:t>
            </a:r>
          </a:p>
          <a:p>
            <a:endParaRPr lang="en-US" dirty="0" smtClean="0"/>
          </a:p>
          <a:p>
            <a:r>
              <a:rPr lang="en-US" dirty="0" smtClean="0"/>
              <a:t>First, to address existing policy barriers and recommendations for improvement:</a:t>
            </a:r>
          </a:p>
          <a:p>
            <a:endParaRPr lang="en-US" dirty="0" smtClean="0"/>
          </a:p>
          <a:p>
            <a:r>
              <a:rPr lang="en-US" dirty="0" smtClean="0"/>
              <a:t>Net metering</a:t>
            </a:r>
          </a:p>
          <a:p>
            <a:pPr marL="664546" lvl="1" indent="-181240">
              <a:buFont typeface="Arial" pitchFamily="34" charset="0"/>
              <a:buChar char="•"/>
            </a:pPr>
            <a:r>
              <a:rPr lang="en-US" dirty="0" smtClean="0"/>
              <a:t>Only minimally supportive of distributed energy</a:t>
            </a:r>
          </a:p>
          <a:p>
            <a:pPr marL="664546" lvl="1" indent="-181240">
              <a:buFont typeface="Arial" pitchFamily="34" charset="0"/>
              <a:buChar char="•"/>
            </a:pPr>
            <a:r>
              <a:rPr lang="en-US" dirty="0" smtClean="0"/>
              <a:t>Low individual (30 kilowatts) and aggregate/total (1% of peak load) capacity limits</a:t>
            </a:r>
          </a:p>
          <a:p>
            <a:endParaRPr lang="en-US" dirty="0" smtClean="0"/>
          </a:p>
          <a:p>
            <a:r>
              <a:rPr lang="en-US" dirty="0" smtClean="0"/>
              <a:t>Restrictive interconnection standards</a:t>
            </a:r>
          </a:p>
          <a:p>
            <a:pPr marL="664546" lvl="1" indent="-181240">
              <a:buFont typeface="Arial" pitchFamily="34" charset="0"/>
              <a:buChar char="•"/>
            </a:pPr>
            <a:r>
              <a:rPr lang="en-US" dirty="0" smtClean="0"/>
              <a:t>Govern the connection of small generators to the electrical grid</a:t>
            </a:r>
          </a:p>
          <a:p>
            <a:pPr marL="664546" lvl="1" indent="-181240">
              <a:buFont typeface="Arial" pitchFamily="34" charset="0"/>
              <a:buChar char="•"/>
            </a:pPr>
            <a:r>
              <a:rPr lang="en-US" dirty="0" smtClean="0"/>
              <a:t>Considered “unfavorable” for distributed energy by the US Environmental Protection Agency, and given an “F” by the Network for New Energy Choices because of restrictive requirements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21</a:t>
            </a:fld>
            <a:endParaRPr lang="en-US"/>
          </a:p>
        </p:txBody>
      </p:sp>
    </p:spTree>
    <p:extLst>
      <p:ext uri="{BB962C8B-B14F-4D97-AF65-F5344CB8AC3E}">
        <p14:creationId xmlns:p14="http://schemas.microsoft.com/office/powerpoint/2010/main" val="137236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min)—21 cumulative</a:t>
            </a:r>
            <a:endParaRPr lang="en-US" b="1" dirty="0" smtClean="0"/>
          </a:p>
          <a:p>
            <a:endParaRPr lang="en-US" dirty="0" smtClean="0"/>
          </a:p>
          <a:p>
            <a:r>
              <a:rPr lang="en-US" dirty="0" smtClean="0"/>
              <a:t>Provide more effective financial incentives (detailed in report)</a:t>
            </a:r>
          </a:p>
          <a:p>
            <a:endParaRPr lang="en-US" dirty="0" smtClean="0"/>
          </a:p>
          <a:p>
            <a:r>
              <a:rPr lang="en-US" dirty="0" smtClean="0"/>
              <a:t>Existing</a:t>
            </a:r>
            <a:r>
              <a:rPr lang="en-US" baseline="0" dirty="0" smtClean="0"/>
              <a:t> f</a:t>
            </a:r>
            <a:r>
              <a:rPr lang="en-US" dirty="0" smtClean="0"/>
              <a:t>inancial incentives are insufficient</a:t>
            </a:r>
            <a:r>
              <a:rPr lang="en-US" baseline="0" dirty="0" smtClean="0"/>
              <a:t> and unsustainable</a:t>
            </a:r>
            <a:endParaRPr lang="en-US" dirty="0" smtClean="0"/>
          </a:p>
          <a:p>
            <a:pPr marL="664546" lvl="1" indent="-181240">
              <a:buFont typeface="Arial" pitchFamily="34" charset="0"/>
              <a:buChar char="•"/>
            </a:pPr>
            <a:r>
              <a:rPr lang="en-US" dirty="0" smtClean="0"/>
              <a:t>Very few incentives for promoting distributed renewables</a:t>
            </a:r>
          </a:p>
          <a:p>
            <a:pPr marL="664546" lvl="1" indent="-181240">
              <a:buFont typeface="Arial" pitchFamily="34" charset="0"/>
              <a:buChar char="•"/>
            </a:pPr>
            <a:r>
              <a:rPr lang="en-US" dirty="0" smtClean="0"/>
              <a:t>Unsustainable because of expiration dates and reliance only on tax credits</a:t>
            </a:r>
          </a:p>
          <a:p>
            <a:pPr marL="664546" lvl="1" indent="-181240">
              <a:buFont typeface="Arial" pitchFamily="34" charset="0"/>
              <a:buChar char="•"/>
            </a:pPr>
            <a:r>
              <a:rPr lang="en-US" dirty="0" smtClean="0"/>
              <a:t>Types/options:</a:t>
            </a:r>
          </a:p>
          <a:p>
            <a:pPr marL="1147852" lvl="2" indent="-181240">
              <a:buFont typeface="Arial" pitchFamily="34" charset="0"/>
              <a:buChar char="•"/>
            </a:pPr>
            <a:r>
              <a:rPr lang="en-US" dirty="0" smtClean="0"/>
              <a:t>Investment and production tax credits</a:t>
            </a:r>
          </a:p>
          <a:p>
            <a:pPr marL="1147852" lvl="2" indent="-181240">
              <a:buFont typeface="Arial" pitchFamily="34" charset="0"/>
              <a:buChar char="•"/>
            </a:pPr>
            <a:r>
              <a:rPr lang="en-US" dirty="0" smtClean="0"/>
              <a:t>Other targeted performance-based incentives</a:t>
            </a:r>
          </a:p>
          <a:p>
            <a:pPr marL="1147852" lvl="2" indent="-181240">
              <a:buFont typeface="Arial" pitchFamily="34" charset="0"/>
              <a:buChar char="•"/>
            </a:pPr>
            <a:r>
              <a:rPr lang="en-US" dirty="0" smtClean="0"/>
              <a:t>Sales and property tax exemptions</a:t>
            </a:r>
          </a:p>
          <a:p>
            <a:pPr marL="1147852" lvl="2" indent="-181240">
              <a:buFont typeface="Arial" pitchFamily="34" charset="0"/>
              <a:buChar char="•"/>
            </a:pPr>
            <a:r>
              <a:rPr lang="en-US" dirty="0" smtClean="0"/>
              <a:t>Cash grants, rebates and low-interest loans (revolving loan funds)</a:t>
            </a:r>
          </a:p>
          <a:p>
            <a:pPr marL="1147852" lvl="2" indent="-181240">
              <a:buFont typeface="Arial" pitchFamily="34" charset="0"/>
              <a:buChar char="•"/>
            </a:pPr>
            <a:r>
              <a:rPr lang="en-US" dirty="0" smtClean="0"/>
              <a:t>Public benefit funds</a:t>
            </a:r>
          </a:p>
          <a:p>
            <a:pPr marL="1147852" lvl="2" indent="-181240">
              <a:buFont typeface="Arial" pitchFamily="34" charset="0"/>
              <a:buChar char="•"/>
            </a:pPr>
            <a:r>
              <a:rPr lang="en-US" dirty="0" smtClean="0"/>
              <a:t>Policies that promote 3</a:t>
            </a:r>
            <a:r>
              <a:rPr lang="en-US" baseline="30000" dirty="0" smtClean="0"/>
              <a:t>rd</a:t>
            </a:r>
            <a:r>
              <a:rPr lang="en-US" dirty="0" smtClean="0"/>
              <a:t> party ownership and financing</a:t>
            </a:r>
          </a:p>
          <a:p>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22</a:t>
            </a:fld>
            <a:endParaRPr lang="en-US"/>
          </a:p>
        </p:txBody>
      </p:sp>
    </p:spTree>
    <p:extLst>
      <p:ext uri="{BB962C8B-B14F-4D97-AF65-F5344CB8AC3E}">
        <p14:creationId xmlns:p14="http://schemas.microsoft.com/office/powerpoint/2010/main" val="299265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min)—24 cumulative </a:t>
            </a:r>
          </a:p>
          <a:p>
            <a:endParaRPr lang="en-US" b="1" dirty="0" smtClean="0"/>
          </a:p>
          <a:p>
            <a:pPr defTabSz="966612">
              <a:defRPr/>
            </a:pPr>
            <a:r>
              <a:rPr lang="en-US" sz="1300" dirty="0"/>
              <a:t>these are two means to advancing distributed energy because they (a) require utilities to provide electricity from renewables and (b) "level the </a:t>
            </a:r>
            <a:r>
              <a:rPr lang="en-US" sz="1300" dirty="0" err="1"/>
              <a:t>Tlaying</a:t>
            </a:r>
            <a:r>
              <a:rPr lang="en-US" sz="1300" dirty="0"/>
              <a:t> field" in terms of costs of generating power by giving a boost to renewable sources.</a:t>
            </a:r>
          </a:p>
          <a:p>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23</a:t>
            </a:fld>
            <a:endParaRPr lang="en-US"/>
          </a:p>
        </p:txBody>
      </p:sp>
    </p:spTree>
    <p:extLst>
      <p:ext uri="{BB962C8B-B14F-4D97-AF65-F5344CB8AC3E}">
        <p14:creationId xmlns:p14="http://schemas.microsoft.com/office/powerpoint/2010/main" val="257662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min)—25 cumulative</a:t>
            </a:r>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24</a:t>
            </a:fld>
            <a:endParaRPr lang="en-US"/>
          </a:p>
        </p:txBody>
      </p:sp>
    </p:spTree>
    <p:extLst>
      <p:ext uri="{BB962C8B-B14F-4D97-AF65-F5344CB8AC3E}">
        <p14:creationId xmlns:p14="http://schemas.microsoft.com/office/powerpoint/2010/main" val="1868087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25</a:t>
            </a:fld>
            <a:endParaRPr lang="en-US"/>
          </a:p>
        </p:txBody>
      </p:sp>
    </p:spTree>
    <p:extLst>
      <p:ext uri="{BB962C8B-B14F-4D97-AF65-F5344CB8AC3E}">
        <p14:creationId xmlns:p14="http://schemas.microsoft.com/office/powerpoint/2010/main" val="125773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26</a:t>
            </a:fld>
            <a:endParaRPr lang="en-US"/>
          </a:p>
        </p:txBody>
      </p:sp>
    </p:spTree>
    <p:extLst>
      <p:ext uri="{BB962C8B-B14F-4D97-AF65-F5344CB8AC3E}">
        <p14:creationId xmlns:p14="http://schemas.microsoft.com/office/powerpoint/2010/main" val="47912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baseline="0" dirty="0" smtClean="0"/>
              <a:t>(30 seconds)</a:t>
            </a:r>
          </a:p>
          <a:p>
            <a:endParaRPr lang="en-US" u="sng" baseline="0" dirty="0" smtClean="0"/>
          </a:p>
          <a:p>
            <a:r>
              <a:rPr lang="en-US" u="sng" baseline="0" dirty="0" smtClean="0"/>
              <a:t>History:</a:t>
            </a:r>
          </a:p>
          <a:p>
            <a:pPr marL="181240" indent="-181240">
              <a:buFont typeface="Arial" pitchFamily="34" charset="0"/>
              <a:buChar char="•"/>
            </a:pPr>
            <a:r>
              <a:rPr lang="en-US" dirty="0" smtClean="0"/>
              <a:t>Part of ‘Coal and Renewables in Central Appalachia’ project (2009)</a:t>
            </a:r>
          </a:p>
          <a:p>
            <a:pPr marL="181240" indent="-181240">
              <a:buFont typeface="Arial" pitchFamily="34" charset="0"/>
              <a:buChar char="•"/>
            </a:pPr>
            <a:r>
              <a:rPr lang="en-US" dirty="0" smtClean="0"/>
              <a:t>This report funded by the Blue Moon Fund</a:t>
            </a:r>
          </a:p>
          <a:p>
            <a:pPr marL="181240" indent="-181240">
              <a:buFont typeface="Arial" pitchFamily="34" charset="0"/>
              <a:buChar char="•"/>
            </a:pPr>
            <a:r>
              <a:rPr lang="en-US" dirty="0" smtClean="0"/>
              <a:t>Original plan to start in late 2010</a:t>
            </a:r>
          </a:p>
          <a:p>
            <a:pPr marL="181240" indent="-181240">
              <a:buFont typeface="Arial" pitchFamily="34" charset="0"/>
              <a:buChar char="•"/>
            </a:pPr>
            <a:r>
              <a:rPr lang="en-US" dirty="0" smtClean="0"/>
              <a:t>Focus of project evolved through discussions with Mountain Association for Community Economic Development (MACED)</a:t>
            </a:r>
          </a:p>
          <a:p>
            <a:endParaRPr lang="en-US" baseline="0" dirty="0" smtClean="0"/>
          </a:p>
          <a:p>
            <a:r>
              <a:rPr lang="en-US" u="sng" baseline="0" dirty="0" smtClean="0"/>
              <a:t>Purpose:</a:t>
            </a:r>
          </a:p>
          <a:p>
            <a:pPr marL="181240" indent="-181240">
              <a:buFont typeface="Arial" pitchFamily="34" charset="0"/>
              <a:buChar char="•"/>
            </a:pPr>
            <a:r>
              <a:rPr lang="en-US" dirty="0" smtClean="0"/>
              <a:t>To show that…</a:t>
            </a:r>
          </a:p>
          <a:p>
            <a:pPr marL="664546" lvl="1" indent="-181240">
              <a:buFont typeface="Arial" pitchFamily="34" charset="0"/>
              <a:buChar char="•"/>
            </a:pPr>
            <a:r>
              <a:rPr lang="en-US" dirty="0" smtClean="0"/>
              <a:t>Kentucky has a substantial amount of renewable energy resources</a:t>
            </a:r>
          </a:p>
          <a:p>
            <a:pPr marL="664546" lvl="1" indent="-181240">
              <a:buFont typeface="Arial" pitchFamily="34" charset="0"/>
              <a:buChar char="•"/>
            </a:pPr>
            <a:r>
              <a:rPr lang="en-US" dirty="0" smtClean="0"/>
              <a:t>Most of the resources are best suited for distributed energy technologies</a:t>
            </a:r>
          </a:p>
          <a:p>
            <a:pPr marL="664546" lvl="1" indent="-181240">
              <a:buFont typeface="Arial" pitchFamily="34" charset="0"/>
              <a:buChar char="•"/>
            </a:pPr>
            <a:r>
              <a:rPr lang="en-US" dirty="0" smtClean="0"/>
              <a:t>Kentucky needs to diversify its energy portfolio, stabilize energy prices, diversify local/state economies, and reduce impacts of energy production</a:t>
            </a:r>
          </a:p>
          <a:p>
            <a:pPr marL="181240" indent="-181240">
              <a:buFont typeface="Arial" pitchFamily="34" charset="0"/>
              <a:buChar char="•"/>
            </a:pPr>
            <a:r>
              <a:rPr lang="en-US" dirty="0" smtClean="0"/>
              <a:t>And that distributed generation from renewable resources…</a:t>
            </a:r>
          </a:p>
          <a:p>
            <a:pPr marL="664546" lvl="1" indent="-181240">
              <a:buFont typeface="Arial" pitchFamily="34" charset="0"/>
              <a:buChar char="•"/>
            </a:pPr>
            <a:r>
              <a:rPr lang="en-US" dirty="0" smtClean="0"/>
              <a:t>Is both possible and economical</a:t>
            </a:r>
          </a:p>
          <a:p>
            <a:pPr marL="664546" lvl="1" indent="-181240">
              <a:buFont typeface="Arial" pitchFamily="34" charset="0"/>
              <a:buChar char="•"/>
            </a:pPr>
            <a:r>
              <a:rPr lang="en-US" dirty="0" smtClean="0"/>
              <a:t>Can provide a significant source of electricity generation in Kentucky</a:t>
            </a:r>
          </a:p>
          <a:p>
            <a:pPr marL="664546" lvl="1" indent="-181240">
              <a:buFont typeface="Arial" pitchFamily="34" charset="0"/>
              <a:buChar char="•"/>
            </a:pPr>
            <a:r>
              <a:rPr lang="en-US" dirty="0" smtClean="0"/>
              <a:t>Would provide substantial benefits for the economy and the environment</a:t>
            </a:r>
          </a:p>
          <a:p>
            <a:pPr marL="664546" lvl="1" indent="-181240">
              <a:buFont typeface="Arial" pitchFamily="34" charset="0"/>
              <a:buChar char="•"/>
            </a:pPr>
            <a:r>
              <a:rPr lang="en-US" dirty="0" smtClean="0"/>
              <a:t>It not only possible, but is ALREADY HAPPENING in Kentucky and throughout Appalachia and the United States</a:t>
            </a:r>
          </a:p>
        </p:txBody>
      </p:sp>
      <p:sp>
        <p:nvSpPr>
          <p:cNvPr id="4" name="Slide Number Placeholder 3"/>
          <p:cNvSpPr>
            <a:spLocks noGrp="1"/>
          </p:cNvSpPr>
          <p:nvPr>
            <p:ph type="sldNum" sz="quarter" idx="10"/>
          </p:nvPr>
        </p:nvSpPr>
        <p:spPr/>
        <p:txBody>
          <a:bodyPr/>
          <a:lstStyle/>
          <a:p>
            <a:fld id="{73B9A1BF-8553-4239-B4DE-269A400B111A}" type="slidenum">
              <a:rPr lang="en-US" smtClean="0"/>
              <a:pPr/>
              <a:t>3</a:t>
            </a:fld>
            <a:endParaRPr lang="en-US"/>
          </a:p>
        </p:txBody>
      </p:sp>
    </p:spTree>
    <p:extLst>
      <p:ext uri="{BB962C8B-B14F-4D97-AF65-F5344CB8AC3E}">
        <p14:creationId xmlns:p14="http://schemas.microsoft.com/office/powerpoint/2010/main" val="49170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a:t>
            </a:r>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4</a:t>
            </a:fld>
            <a:endParaRPr lang="en-US"/>
          </a:p>
        </p:txBody>
      </p:sp>
    </p:spTree>
    <p:extLst>
      <p:ext uri="{BB962C8B-B14F-4D97-AF65-F5344CB8AC3E}">
        <p14:creationId xmlns:p14="http://schemas.microsoft.com/office/powerpoint/2010/main" val="377565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5</a:t>
            </a:fld>
            <a:endParaRPr lang="en-US"/>
          </a:p>
        </p:txBody>
      </p:sp>
    </p:spTree>
    <p:extLst>
      <p:ext uri="{BB962C8B-B14F-4D97-AF65-F5344CB8AC3E}">
        <p14:creationId xmlns:p14="http://schemas.microsoft.com/office/powerpoint/2010/main" val="112040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minute</a:t>
            </a:r>
            <a:r>
              <a:rPr lang="en-US" b="1" dirty="0" smtClean="0"/>
              <a:t>) – 3 cumulative</a:t>
            </a:r>
          </a:p>
          <a:p>
            <a:endParaRPr lang="en-US" b="1" dirty="0" smtClean="0"/>
          </a:p>
          <a:p>
            <a:r>
              <a:rPr lang="en-US" b="0" dirty="0" smtClean="0"/>
              <a:t>There are many definitions of distributed</a:t>
            </a:r>
            <a:r>
              <a:rPr lang="en-US" b="0" baseline="0" dirty="0" smtClean="0"/>
              <a:t> energy, many of which focus strictly on electricity. But heating is an equally important aspect of energy demand, and in many states such as Kentucky, space and water heat is provided by electricity. This means that replacing centralized sources of heat, either by installing solar or geothermal heating systems or capturing and reusing industrial waste heat, should be included in the definition of distributed generation. Therefore, we used the following definition. </a:t>
            </a:r>
            <a:endParaRPr lang="en-US" b="0"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6</a:t>
            </a:fld>
            <a:endParaRPr lang="en-US"/>
          </a:p>
        </p:txBody>
      </p:sp>
    </p:spTree>
    <p:extLst>
      <p:ext uri="{BB962C8B-B14F-4D97-AF65-F5344CB8AC3E}">
        <p14:creationId xmlns:p14="http://schemas.microsoft.com/office/powerpoint/2010/main" val="292471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smtClean="0"/>
              <a:t>(1 min)</a:t>
            </a:r>
            <a:r>
              <a:rPr lang="en-US" b="1" baseline="0" dirty="0" smtClean="0"/>
              <a:t> – 4 cumulative</a:t>
            </a:r>
            <a:endParaRPr lang="en-US" b="1" dirty="0" smtClean="0"/>
          </a:p>
          <a:p>
            <a:pPr lvl="0" algn="l"/>
            <a:endParaRPr lang="en-US" dirty="0" smtClean="0"/>
          </a:p>
          <a:p>
            <a:pPr lvl="0" algn="l"/>
            <a:r>
              <a:rPr lang="en-US" dirty="0" smtClean="0"/>
              <a:t>Distributed</a:t>
            </a:r>
            <a:r>
              <a:rPr lang="en-US" baseline="0" dirty="0" smtClean="0"/>
              <a:t> generation is pretty much the opposite of centralized generation.</a:t>
            </a:r>
          </a:p>
          <a:p>
            <a:pPr lvl="0" algn="l"/>
            <a:endParaRPr lang="en-US" dirty="0" smtClean="0"/>
          </a:p>
          <a:p>
            <a:pPr lvl="0" algn="l"/>
            <a:r>
              <a:rPr lang="en-US" dirty="0" smtClean="0"/>
              <a:t>“Centralized” Historically refers mostly to fossil-fuel generators: Coal, nuclear, natural gas, large hydro and geothermal</a:t>
            </a:r>
          </a:p>
          <a:p>
            <a:pPr lvl="0" algn="l"/>
            <a:endParaRPr lang="en-US" dirty="0" smtClean="0"/>
          </a:p>
          <a:p>
            <a:pPr lvl="0" algn="l"/>
            <a:r>
              <a:rPr lang="en-US" dirty="0" smtClean="0"/>
              <a:t>Renewable energy can also be centralized: Large wind farms and Concentrated Solar Power</a:t>
            </a:r>
          </a:p>
          <a:p>
            <a:pPr lvl="0" algn="l"/>
            <a:r>
              <a:rPr lang="en-US" dirty="0" smtClean="0"/>
              <a:t>And fossil fuels can provide distributed energy: Small gas generators, coal for heating</a:t>
            </a:r>
          </a:p>
          <a:p>
            <a:pPr marL="181240" indent="-181240">
              <a:buFont typeface="Arial" pitchFamily="34" charset="0"/>
              <a:buChar char="•"/>
            </a:pPr>
            <a:endParaRPr lang="en-US" dirty="0" smtClean="0"/>
          </a:p>
          <a:p>
            <a:pPr marL="181240" indent="-18124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7</a:t>
            </a:fld>
            <a:endParaRPr lang="en-US"/>
          </a:p>
        </p:txBody>
      </p:sp>
    </p:spTree>
    <p:extLst>
      <p:ext uri="{BB962C8B-B14F-4D97-AF65-F5344CB8AC3E}">
        <p14:creationId xmlns:p14="http://schemas.microsoft.com/office/powerpoint/2010/main" val="1783703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min)—5 cumulative</a:t>
            </a:r>
            <a:endParaRPr lang="en-US" b="1" dirty="0"/>
          </a:p>
        </p:txBody>
      </p:sp>
      <p:sp>
        <p:nvSpPr>
          <p:cNvPr id="4" name="Slide Number Placeholder 3"/>
          <p:cNvSpPr>
            <a:spLocks noGrp="1"/>
          </p:cNvSpPr>
          <p:nvPr>
            <p:ph type="sldNum" sz="quarter" idx="10"/>
          </p:nvPr>
        </p:nvSpPr>
        <p:spPr/>
        <p:txBody>
          <a:bodyPr/>
          <a:lstStyle/>
          <a:p>
            <a:fld id="{73B9A1BF-8553-4239-B4DE-269A400B111A}" type="slidenum">
              <a:rPr lang="en-US" smtClean="0"/>
              <a:pPr/>
              <a:t>8</a:t>
            </a:fld>
            <a:endParaRPr lang="en-US"/>
          </a:p>
        </p:txBody>
      </p:sp>
    </p:spTree>
    <p:extLst>
      <p:ext uri="{BB962C8B-B14F-4D97-AF65-F5344CB8AC3E}">
        <p14:creationId xmlns:p14="http://schemas.microsoft.com/office/powerpoint/2010/main" val="738871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9A1BF-8553-4239-B4DE-269A400B111A}" type="slidenum">
              <a:rPr lang="en-US" smtClean="0"/>
              <a:pPr/>
              <a:t>9</a:t>
            </a:fld>
            <a:endParaRPr lang="en-US"/>
          </a:p>
        </p:txBody>
      </p:sp>
    </p:spTree>
    <p:extLst>
      <p:ext uri="{BB962C8B-B14F-4D97-AF65-F5344CB8AC3E}">
        <p14:creationId xmlns:p14="http://schemas.microsoft.com/office/powerpoint/2010/main" val="376830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3943249-D766-47BD-9D9D-1451D8D267C1}"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0C423-A597-4CF7-A9F1-851B86173CD6}"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3249-D766-47BD-9D9D-1451D8D267C1}"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3249-D766-47BD-9D9D-1451D8D267C1}"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43249-D766-47BD-9D9D-1451D8D267C1}" type="datetimeFigureOut">
              <a:rPr lang="en-US" smtClean="0"/>
              <a:pPr/>
              <a:t>6/14/2012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3943249-D766-47BD-9D9D-1451D8D267C1}" type="datetimeFigureOut">
              <a:rPr lang="en-US" smtClean="0"/>
              <a:pPr/>
              <a:t>6/14/2012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43249-D766-47BD-9D9D-1451D8D267C1}"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43249-D766-47BD-9D9D-1451D8D267C1}" type="datetimeFigureOut">
              <a:rPr lang="en-US" smtClean="0"/>
              <a:pPr/>
              <a:t>6/14/2012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43249-D766-47BD-9D9D-1451D8D267C1}" type="datetimeFigureOut">
              <a:rPr lang="en-US" smtClean="0"/>
              <a:pPr/>
              <a:t>6/14/2012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43249-D766-47BD-9D9D-1451D8D267C1}" type="datetimeFigureOut">
              <a:rPr lang="en-US" smtClean="0"/>
              <a:pPr/>
              <a:t>6/14/2012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0C423-A597-4CF7-A9F1-851B86173C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943249-D766-47BD-9D9D-1451D8D267C1}"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0C423-A597-4CF7-A9F1-851B86173CD6}"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3943249-D766-47BD-9D9D-1451D8D267C1}" type="datetimeFigureOut">
              <a:rPr lang="en-US" smtClean="0"/>
              <a:pPr/>
              <a:t>6/14/2012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0C423-A597-4CF7-A9F1-851B86173CD6}"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3943249-D766-47BD-9D9D-1451D8D267C1}" type="datetimeFigureOut">
              <a:rPr lang="en-US" smtClean="0"/>
              <a:pPr/>
              <a:t>6/14/2012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190C423-A597-4CF7-A9F1-851B86173C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tiff"/></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mcilmoil@downstreamstrategie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hyperlink" Target="http://www.downstreamstrategie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QuickStyle" Target="../diagrams/quickStyle1.xml"/><Relationship Id="rId5" Type="http://schemas.openxmlformats.org/officeDocument/2006/relationships/image" Target="../media/image4.png"/><Relationship Id="rId10" Type="http://schemas.openxmlformats.org/officeDocument/2006/relationships/diagramLayout" Target="../diagrams/layout1.xml"/><Relationship Id="rId4" Type="http://schemas.openxmlformats.org/officeDocument/2006/relationships/image" Target="../media/image3.jpeg"/><Relationship Id="rId9" Type="http://schemas.openxmlformats.org/officeDocument/2006/relationships/diagramData" Target="../diagrams/data1.xml"/><Relationship Id="rId14" Type="http://schemas.openxmlformats.org/officeDocument/2006/relationships/image" Target="../media/image1.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457200" y="5681351"/>
            <a:ext cx="6858000" cy="414649"/>
          </a:xfrm>
        </p:spPr>
        <p:txBody>
          <a:bodyPr>
            <a:noAutofit/>
          </a:bodyPr>
          <a:lstStyle/>
          <a:p>
            <a:r>
              <a:rPr lang="en-US" dirty="0" smtClean="0"/>
              <a:t>Rory McIlmoil, Downstream Strategies</a:t>
            </a:r>
            <a:endParaRPr lang="en-US" dirty="0"/>
          </a:p>
        </p:txBody>
      </p:sp>
      <p:sp>
        <p:nvSpPr>
          <p:cNvPr id="2" name="Title 1"/>
          <p:cNvSpPr>
            <a:spLocks noGrp="1"/>
          </p:cNvSpPr>
          <p:nvPr>
            <p:ph type="title"/>
          </p:nvPr>
        </p:nvSpPr>
        <p:spPr>
          <a:xfrm>
            <a:off x="457200" y="4463568"/>
            <a:ext cx="8305800" cy="1143000"/>
          </a:xfrm>
        </p:spPr>
        <p:txBody>
          <a:bodyPr>
            <a:normAutofit fontScale="90000"/>
          </a:bodyPr>
          <a:lstStyle/>
          <a:p>
            <a:r>
              <a:rPr lang="en-US" dirty="0" smtClean="0"/>
              <a:t>The Opportunities for Distributed Renewable Energy Development in Kentucky</a:t>
            </a:r>
            <a:endParaRPr lang="en-US" dirty="0"/>
          </a:p>
        </p:txBody>
      </p:sp>
      <p:grpSp>
        <p:nvGrpSpPr>
          <p:cNvPr id="4" name="Group 3"/>
          <p:cNvGrpSpPr>
            <a:grpSpLocks noChangeAspect="1"/>
          </p:cNvGrpSpPr>
          <p:nvPr/>
        </p:nvGrpSpPr>
        <p:grpSpPr>
          <a:xfrm>
            <a:off x="7421880" y="5334000"/>
            <a:ext cx="1645920" cy="711749"/>
            <a:chOff x="609600" y="5486400"/>
            <a:chExt cx="2819400" cy="1219200"/>
          </a:xfrm>
        </p:grpSpPr>
        <p:sp>
          <p:nvSpPr>
            <p:cNvPr id="5" name="Rounded Rectangle 4"/>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4692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Kentucky’s electricity infrastructure is ideal for distributed energy</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p:txBody>
      </p:sp>
      <p:pic>
        <p:nvPicPr>
          <p:cNvPr id="4" name="Picture 3"/>
          <p:cNvPicPr>
            <a:picLocks noChangeAspect="1"/>
          </p:cNvPicPr>
          <p:nvPr/>
        </p:nvPicPr>
        <p:blipFill>
          <a:blip r:embed="rId3" cstate="print"/>
          <a:srcRect/>
          <a:stretch>
            <a:fillRect/>
          </a:stretch>
        </p:blipFill>
        <p:spPr bwMode="auto">
          <a:xfrm>
            <a:off x="762000" y="1905000"/>
            <a:ext cx="6126480" cy="4447125"/>
          </a:xfrm>
          <a:prstGeom prst="rect">
            <a:avLst/>
          </a:prstGeom>
          <a:ln>
            <a:noFill/>
          </a:ln>
          <a:effectLst>
            <a:outerShdw blurRad="292100" dist="139700" dir="2700000" algn="tl" rotWithShape="0">
              <a:srgbClr val="333333">
                <a:alpha val="65000"/>
              </a:srgbClr>
            </a:outerShdw>
          </a:effectLst>
        </p:spPr>
      </p:pic>
      <p:grpSp>
        <p:nvGrpSpPr>
          <p:cNvPr id="12" name="Group 11"/>
          <p:cNvGrpSpPr>
            <a:grpSpLocks noChangeAspect="1"/>
          </p:cNvGrpSpPr>
          <p:nvPr/>
        </p:nvGrpSpPr>
        <p:grpSpPr>
          <a:xfrm>
            <a:off x="7315200" y="5943600"/>
            <a:ext cx="1645920" cy="711749"/>
            <a:chOff x="609600" y="5486400"/>
            <a:chExt cx="2819400" cy="1219200"/>
          </a:xfrm>
        </p:grpSpPr>
        <p:sp>
          <p:nvSpPr>
            <p:cNvPr id="13" name="Rounded Rectangle 12"/>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Mgtn_Business_Dev\Logos_Letterhead_BizCards_etc\FINAL\Logos\CMYK Color\Tagline\ds_logo_0.9.tif"/>
            <p:cNvPicPr>
              <a:picLocks noChangeAspect="1" noChangeArrowheads="1"/>
            </p:cNvPicPr>
            <p:nvPr/>
          </p:nvPicPr>
          <p:blipFill>
            <a:blip r:embed="rId4" cstate="print"/>
            <a:srcRect/>
            <a:stretch>
              <a:fillRect/>
            </a:stretch>
          </p:blipFill>
          <p:spPr bwMode="auto">
            <a:xfrm>
              <a:off x="838200" y="5715000"/>
              <a:ext cx="2389188" cy="858837"/>
            </a:xfrm>
            <a:prstGeom prst="rect">
              <a:avLst/>
            </a:prstGeom>
            <a:noFill/>
          </p:spPr>
        </p:pic>
      </p:grpSp>
      <p:sp>
        <p:nvSpPr>
          <p:cNvPr id="5" name="TextBox 4"/>
          <p:cNvSpPr txBox="1"/>
          <p:nvPr/>
        </p:nvSpPr>
        <p:spPr>
          <a:xfrm>
            <a:off x="685800" y="1447800"/>
            <a:ext cx="7772400" cy="646331"/>
          </a:xfrm>
          <a:prstGeom prst="rect">
            <a:avLst/>
          </a:prstGeom>
          <a:noFill/>
        </p:spPr>
        <p:txBody>
          <a:bodyPr wrap="square" rtlCol="0">
            <a:spAutoFit/>
          </a:bodyPr>
          <a:lstStyle/>
          <a:p>
            <a:r>
              <a:rPr lang="en-US" dirty="0" smtClean="0"/>
              <a:t>Share </a:t>
            </a:r>
            <a:r>
              <a:rPr lang="en-US" dirty="0"/>
              <a:t>of electricity sales in Kentucky, by type of utility, 2009</a:t>
            </a:r>
          </a:p>
          <a:p>
            <a:endParaRPr lang="en-US" dirty="0"/>
          </a:p>
        </p:txBody>
      </p:sp>
    </p:spTree>
    <p:extLst>
      <p:ext uri="{BB962C8B-B14F-4D97-AF65-F5344CB8AC3E}">
        <p14:creationId xmlns:p14="http://schemas.microsoft.com/office/powerpoint/2010/main" val="224946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Energy costs in Kentucky are rising fast</a:t>
            </a:r>
            <a:endParaRPr lang="en-US" dirty="0"/>
          </a:p>
        </p:txBody>
      </p:sp>
      <p:sp>
        <p:nvSpPr>
          <p:cNvPr id="3" name="Content Placeholder 2"/>
          <p:cNvSpPr>
            <a:spLocks noGrp="1"/>
          </p:cNvSpPr>
          <p:nvPr>
            <p:ph sz="half" idx="1"/>
          </p:nvPr>
        </p:nvSpPr>
        <p:spPr>
          <a:xfrm>
            <a:off x="701040" y="1371600"/>
            <a:ext cx="7147560" cy="457200"/>
          </a:xfrm>
        </p:spPr>
        <p:txBody>
          <a:bodyPr>
            <a:normAutofit/>
          </a:bodyPr>
          <a:lstStyle/>
          <a:p>
            <a:pPr marL="0" indent="0">
              <a:buNone/>
            </a:pPr>
            <a:r>
              <a:rPr lang="en-US" sz="1800" dirty="0" smtClean="0">
                <a:solidFill>
                  <a:schemeClr val="tx1"/>
                </a:solidFill>
              </a:rPr>
              <a:t>Coal </a:t>
            </a:r>
            <a:r>
              <a:rPr lang="en-US" sz="1800" dirty="0">
                <a:solidFill>
                  <a:schemeClr val="tx1"/>
                </a:solidFill>
              </a:rPr>
              <a:t>and electricity prices in Kentucky, 1990-2010</a:t>
            </a:r>
          </a:p>
          <a:p>
            <a:endParaRPr lang="en-US" dirty="0" smtClean="0">
              <a:solidFill>
                <a:schemeClr val="tx1"/>
              </a:solidFill>
            </a:endParaRPr>
          </a:p>
        </p:txBody>
      </p:sp>
      <p:pic>
        <p:nvPicPr>
          <p:cNvPr id="4" name="Picture 3"/>
          <p:cNvPicPr>
            <a:picLocks noChangeAspect="1"/>
          </p:cNvPicPr>
          <p:nvPr/>
        </p:nvPicPr>
        <p:blipFill>
          <a:blip r:embed="rId3" cstate="print"/>
          <a:srcRect/>
          <a:stretch>
            <a:fillRect/>
          </a:stretch>
        </p:blipFill>
        <p:spPr bwMode="auto">
          <a:xfrm>
            <a:off x="838200" y="1792779"/>
            <a:ext cx="6126480" cy="4455621"/>
          </a:xfrm>
          <a:prstGeom prst="rect">
            <a:avLst/>
          </a:prstGeom>
          <a:ln>
            <a:noFill/>
          </a:ln>
          <a:effectLst>
            <a:outerShdw blurRad="292100" dist="139700" dir="2700000" algn="tl" rotWithShape="0">
              <a:srgbClr val="333333">
                <a:alpha val="65000"/>
              </a:srgbClr>
            </a:outerShdw>
          </a:effectLst>
        </p:spPr>
      </p:pic>
      <p:grpSp>
        <p:nvGrpSpPr>
          <p:cNvPr id="12" name="Group 11"/>
          <p:cNvGrpSpPr>
            <a:grpSpLocks noChangeAspect="1"/>
          </p:cNvGrpSpPr>
          <p:nvPr/>
        </p:nvGrpSpPr>
        <p:grpSpPr>
          <a:xfrm>
            <a:off x="7315200" y="5943600"/>
            <a:ext cx="1645920" cy="711749"/>
            <a:chOff x="609600" y="5486400"/>
            <a:chExt cx="2819400" cy="1219200"/>
          </a:xfrm>
        </p:grpSpPr>
        <p:sp>
          <p:nvSpPr>
            <p:cNvPr id="13" name="Rounded Rectangle 12"/>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Mgtn_Business_Dev\Logos_Letterhead_BizCards_etc\FINAL\Logos\CMYK Color\Tagline\ds_logo_0.9.tif"/>
            <p:cNvPicPr>
              <a:picLocks noChangeAspect="1" noChangeArrowheads="1"/>
            </p:cNvPicPr>
            <p:nvPr/>
          </p:nvPicPr>
          <p:blipFill>
            <a:blip r:embed="rId4"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322357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Distributed renewables provide significant economic and environmental benefits</a:t>
            </a:r>
            <a:endParaRPr lang="en-US" dirty="0"/>
          </a:p>
        </p:txBody>
      </p:sp>
      <p:sp>
        <p:nvSpPr>
          <p:cNvPr id="3" name="Content Placeholder 2"/>
          <p:cNvSpPr>
            <a:spLocks noGrp="1"/>
          </p:cNvSpPr>
          <p:nvPr>
            <p:ph idx="1"/>
          </p:nvPr>
        </p:nvSpPr>
        <p:spPr/>
        <p:txBody>
          <a:bodyPr/>
          <a:lstStyle/>
          <a:p>
            <a:r>
              <a:rPr lang="en-US" dirty="0" smtClean="0"/>
              <a:t>Replace inefficient central generators</a:t>
            </a:r>
          </a:p>
          <a:p>
            <a:r>
              <a:rPr lang="en-US" dirty="0" smtClean="0"/>
              <a:t>Provide </a:t>
            </a:r>
            <a:r>
              <a:rPr lang="en-US" dirty="0" err="1" smtClean="0"/>
              <a:t>baseload</a:t>
            </a:r>
            <a:r>
              <a:rPr lang="en-US" dirty="0" smtClean="0"/>
              <a:t> power and reduce peak demand</a:t>
            </a:r>
          </a:p>
          <a:p>
            <a:r>
              <a:rPr lang="en-US" dirty="0" smtClean="0"/>
              <a:t>Require fewer subsidies than traditional energy </a:t>
            </a:r>
          </a:p>
          <a:p>
            <a:r>
              <a:rPr lang="en-US" dirty="0" smtClean="0"/>
              <a:t>Help stabilize energy prices</a:t>
            </a:r>
          </a:p>
          <a:p>
            <a:r>
              <a:rPr lang="en-US" dirty="0" smtClean="0"/>
              <a:t>Reduce/eliminate costs for new central generators</a:t>
            </a:r>
          </a:p>
          <a:p>
            <a:r>
              <a:rPr lang="en-US" dirty="0" smtClean="0"/>
              <a:t>Reduce electricity losses</a:t>
            </a:r>
          </a:p>
          <a:p>
            <a:r>
              <a:rPr lang="en-US" dirty="0" smtClean="0"/>
              <a:t>Increase energy and grid security</a:t>
            </a:r>
          </a:p>
          <a:p>
            <a:r>
              <a:rPr lang="en-US" dirty="0" smtClean="0"/>
              <a:t>Diversify Kentucky’s energy portfolio and local/state economies</a:t>
            </a:r>
          </a:p>
          <a:p>
            <a:r>
              <a:rPr lang="en-US" dirty="0" smtClean="0"/>
              <a:t>Provide significant environmental and public health benefits</a:t>
            </a:r>
          </a:p>
          <a:p>
            <a:endParaRPr lang="en-US" dirty="0" smtClean="0"/>
          </a:p>
          <a:p>
            <a:endParaRPr lang="en-US" dirty="0"/>
          </a:p>
        </p:txBody>
      </p:sp>
      <p:grpSp>
        <p:nvGrpSpPr>
          <p:cNvPr id="9" name="Group 8"/>
          <p:cNvGrpSpPr>
            <a:grpSpLocks noChangeAspect="1"/>
          </p:cNvGrpSpPr>
          <p:nvPr/>
        </p:nvGrpSpPr>
        <p:grpSpPr>
          <a:xfrm>
            <a:off x="7315200" y="5943600"/>
            <a:ext cx="1645920" cy="711749"/>
            <a:chOff x="609600" y="5486400"/>
            <a:chExt cx="2819400" cy="1219200"/>
          </a:xfrm>
        </p:grpSpPr>
        <p:sp>
          <p:nvSpPr>
            <p:cNvPr id="10" name="Rounded Rectangle 9"/>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116285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Overview of findings</a:t>
            </a:r>
            <a:endParaRPr lang="en-US" dirty="0"/>
          </a:p>
        </p:txBody>
      </p:sp>
    </p:spTree>
    <p:extLst>
      <p:ext uri="{BB962C8B-B14F-4D97-AF65-F5344CB8AC3E}">
        <p14:creationId xmlns:p14="http://schemas.microsoft.com/office/powerpoint/2010/main" val="229911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Potential energy generation</a:t>
            </a:r>
            <a:endParaRPr lang="en-US" dirty="0"/>
          </a:p>
        </p:txBody>
      </p:sp>
      <p:sp>
        <p:nvSpPr>
          <p:cNvPr id="11" name="Content Placeholder 10"/>
          <p:cNvSpPr>
            <a:spLocks noGrp="1"/>
          </p:cNvSpPr>
          <p:nvPr>
            <p:ph idx="1"/>
          </p:nvPr>
        </p:nvSpPr>
        <p:spPr>
          <a:xfrm>
            <a:off x="457200" y="1417637"/>
            <a:ext cx="8229600" cy="4525963"/>
          </a:xfrm>
        </p:spPr>
        <p:txBody>
          <a:bodyPr/>
          <a:lstStyle/>
          <a:p>
            <a:pPr marL="0" indent="0">
              <a:spcBef>
                <a:spcPts val="0"/>
              </a:spcBef>
              <a:buNone/>
            </a:pPr>
            <a:r>
              <a:rPr lang="en-US" dirty="0" smtClean="0"/>
              <a:t>Fully developing Kentucky’s distributed renewable energy potential </a:t>
            </a:r>
            <a:r>
              <a:rPr lang="en-US" b="1" dirty="0" smtClean="0"/>
              <a:t>could provide the equivalent of 34% of the state’s electricity generation in 2025</a:t>
            </a:r>
            <a:endParaRPr lang="en-US" b="1" dirty="0"/>
          </a:p>
        </p:txBody>
      </p:sp>
      <p:grpSp>
        <p:nvGrpSpPr>
          <p:cNvPr id="9" name="Group 8"/>
          <p:cNvGrpSpPr>
            <a:grpSpLocks noChangeAspect="1"/>
          </p:cNvGrpSpPr>
          <p:nvPr/>
        </p:nvGrpSpPr>
        <p:grpSpPr>
          <a:xfrm>
            <a:off x="7315200" y="5943600"/>
            <a:ext cx="1645920" cy="711749"/>
            <a:chOff x="609600" y="5486400"/>
            <a:chExt cx="2819400" cy="1219200"/>
          </a:xfrm>
        </p:grpSpPr>
        <p:sp>
          <p:nvSpPr>
            <p:cNvPr id="10" name="Rounded Rectangle 9"/>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graphicFrame>
        <p:nvGraphicFramePr>
          <p:cNvPr id="3" name="Table 2"/>
          <p:cNvGraphicFramePr>
            <a:graphicFrameLocks noGrp="1"/>
          </p:cNvGraphicFramePr>
          <p:nvPr>
            <p:extLst>
              <p:ext uri="{D42A27DB-BD31-4B8C-83A1-F6EECF244321}">
                <p14:modId xmlns:p14="http://schemas.microsoft.com/office/powerpoint/2010/main" val="2909485861"/>
              </p:ext>
            </p:extLst>
          </p:nvPr>
        </p:nvGraphicFramePr>
        <p:xfrm>
          <a:off x="1752898" y="2847858"/>
          <a:ext cx="5638204" cy="2943342"/>
        </p:xfrm>
        <a:graphic>
          <a:graphicData uri="http://schemas.openxmlformats.org/drawingml/2006/table">
            <a:tbl>
              <a:tblPr/>
              <a:tblGrid>
                <a:gridCol w="1983418"/>
                <a:gridCol w="1218262"/>
                <a:gridCol w="1218262"/>
                <a:gridCol w="1218262"/>
              </a:tblGrid>
              <a:tr h="616948">
                <a:tc>
                  <a:txBody>
                    <a:bodyPr/>
                    <a:lstStyle/>
                    <a:p>
                      <a:pPr algn="l" fontAlgn="ctr"/>
                      <a:r>
                        <a:rPr lang="en-US" sz="1200" b="1" i="0" u="none" strike="noStrike" dirty="0">
                          <a:solidFill>
                            <a:srgbClr val="FFFFFF"/>
                          </a:solidFill>
                          <a:effectLst/>
                          <a:latin typeface="Calibri"/>
                        </a:rPr>
                        <a:t>Resource/technology</a:t>
                      </a:r>
                    </a:p>
                  </a:txBody>
                  <a:tcPr marL="12851" marR="12851" marT="12851"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1415B"/>
                    </a:solidFill>
                  </a:tcPr>
                </a:tc>
                <a:tc>
                  <a:txBody>
                    <a:bodyPr/>
                    <a:lstStyle/>
                    <a:p>
                      <a:pPr algn="ctr" fontAlgn="ctr"/>
                      <a:r>
                        <a:rPr lang="en-US" sz="1200" b="1" i="0" u="none" strike="noStrike">
                          <a:solidFill>
                            <a:srgbClr val="FFFFFF"/>
                          </a:solidFill>
                          <a:effectLst/>
                          <a:latin typeface="Calibri"/>
                        </a:rPr>
                        <a:t>Percent of capacity developed</a:t>
                      </a:r>
                    </a:p>
                  </a:txBody>
                  <a:tcPr marL="12851" marR="12851" marT="1285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1415B"/>
                    </a:solidFill>
                  </a:tcPr>
                </a:tc>
                <a:tc>
                  <a:txBody>
                    <a:bodyPr/>
                    <a:lstStyle/>
                    <a:p>
                      <a:pPr algn="ctr" fontAlgn="ctr"/>
                      <a:r>
                        <a:rPr lang="en-US" sz="1200" b="1" i="0" u="none" strike="noStrike">
                          <a:solidFill>
                            <a:srgbClr val="FFFFFF"/>
                          </a:solidFill>
                          <a:effectLst/>
                          <a:latin typeface="Calibri"/>
                        </a:rPr>
                        <a:t>Generating potential (million MWh)</a:t>
                      </a:r>
                    </a:p>
                  </a:txBody>
                  <a:tcPr marL="12851" marR="12851" marT="12851"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1415B"/>
                    </a:solidFill>
                  </a:tcPr>
                </a:tc>
                <a:tc>
                  <a:txBody>
                    <a:bodyPr/>
                    <a:lstStyle/>
                    <a:p>
                      <a:pPr algn="ctr" fontAlgn="ctr"/>
                      <a:r>
                        <a:rPr lang="en-US" sz="1200" b="1" i="0" u="none" strike="noStrike">
                          <a:solidFill>
                            <a:srgbClr val="FFFFFF"/>
                          </a:solidFill>
                          <a:effectLst/>
                          <a:latin typeface="Calibri"/>
                        </a:rPr>
                        <a:t>Percent 2025 generation</a:t>
                      </a:r>
                    </a:p>
                  </a:txBody>
                  <a:tcPr marL="12851" marR="12851" marT="12851"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01415B"/>
                    </a:solidFill>
                  </a:tcPr>
                </a:tc>
              </a:tr>
              <a:tr h="257060">
                <a:tc>
                  <a:txBody>
                    <a:bodyPr/>
                    <a:lstStyle/>
                    <a:p>
                      <a:pPr algn="l" fontAlgn="ctr"/>
                      <a:r>
                        <a:rPr lang="en-US" sz="1200" b="0" i="0" u="none" strike="noStrike">
                          <a:solidFill>
                            <a:srgbClr val="000000"/>
                          </a:solidFill>
                          <a:effectLst/>
                          <a:latin typeface="Calibri"/>
                        </a:rPr>
                        <a:t>Solar photovoltaic</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0%</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7.4</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6%</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CFF"/>
                    </a:solidFill>
                  </a:tcPr>
                </a:tc>
              </a:tr>
              <a:tr h="257060">
                <a:tc>
                  <a:txBody>
                    <a:bodyPr/>
                    <a:lstStyle/>
                    <a:p>
                      <a:pPr algn="l" fontAlgn="ctr"/>
                      <a:r>
                        <a:rPr lang="en-US" sz="1200" b="0" i="0" u="none" strike="noStrike">
                          <a:solidFill>
                            <a:srgbClr val="000000"/>
                          </a:solidFill>
                          <a:effectLst/>
                          <a:latin typeface="Calibri"/>
                        </a:rPr>
                        <a:t>Solar hot water</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n/a</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9.8</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9%</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57060">
                <a:tc>
                  <a:txBody>
                    <a:bodyPr/>
                    <a:lstStyle/>
                    <a:p>
                      <a:pPr algn="l" fontAlgn="ctr"/>
                      <a:r>
                        <a:rPr lang="en-US" sz="1200" b="0" i="0" u="none" strike="noStrike">
                          <a:solidFill>
                            <a:srgbClr val="000000"/>
                          </a:solidFill>
                          <a:effectLst/>
                          <a:latin typeface="Calibri"/>
                        </a:rPr>
                        <a:t>Small/community wind</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0%</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0.1</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0%</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CFF"/>
                    </a:solidFill>
                  </a:tcPr>
                </a:tc>
              </a:tr>
              <a:tr h="257060">
                <a:tc>
                  <a:txBody>
                    <a:bodyPr/>
                    <a:lstStyle/>
                    <a:p>
                      <a:pPr algn="l" fontAlgn="ctr"/>
                      <a:r>
                        <a:rPr lang="en-US" sz="1200" b="0" i="0" u="none" strike="noStrike">
                          <a:solidFill>
                            <a:srgbClr val="000000"/>
                          </a:solidFill>
                          <a:effectLst/>
                          <a:latin typeface="Calibri"/>
                        </a:rPr>
                        <a:t>Forest biomass (logging)</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1%</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3.4</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3%</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57060">
                <a:tc>
                  <a:txBody>
                    <a:bodyPr/>
                    <a:lstStyle/>
                    <a:p>
                      <a:pPr algn="l" fontAlgn="ctr"/>
                      <a:r>
                        <a:rPr lang="en-US" sz="1200" b="0" i="0" u="none" strike="noStrike">
                          <a:solidFill>
                            <a:srgbClr val="000000"/>
                          </a:solidFill>
                          <a:effectLst/>
                          <a:latin typeface="Calibri"/>
                        </a:rPr>
                        <a:t>Combined heat and power</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4%</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13.3</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12%</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CFF"/>
                    </a:solidFill>
                  </a:tcPr>
                </a:tc>
              </a:tr>
              <a:tr h="257060">
                <a:tc>
                  <a:txBody>
                    <a:bodyPr/>
                    <a:lstStyle/>
                    <a:p>
                      <a:pPr algn="l" fontAlgn="ctr"/>
                      <a:r>
                        <a:rPr lang="en-US" sz="1200" b="0" i="0" u="none" strike="noStrike">
                          <a:solidFill>
                            <a:srgbClr val="000000"/>
                          </a:solidFill>
                          <a:effectLst/>
                          <a:latin typeface="Calibri"/>
                        </a:rPr>
                        <a:t>Landfill gas-to-energy</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28%</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0.5</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0%</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57060">
                <a:tc>
                  <a:txBody>
                    <a:bodyPr/>
                    <a:lstStyle/>
                    <a:p>
                      <a:pPr algn="l" fontAlgn="ctr"/>
                      <a:r>
                        <a:rPr lang="en-US" sz="1200" b="0" i="0" u="none" strike="noStrike">
                          <a:solidFill>
                            <a:srgbClr val="000000"/>
                          </a:solidFill>
                          <a:effectLst/>
                          <a:latin typeface="Calibri"/>
                        </a:rPr>
                        <a:t>Small/low-power hydro</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74%</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7.9</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7%</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1FCFF"/>
                    </a:solidFill>
                  </a:tcPr>
                </a:tc>
              </a:tr>
              <a:tr h="257060">
                <a:tc>
                  <a:txBody>
                    <a:bodyPr/>
                    <a:lstStyle/>
                    <a:p>
                      <a:pPr algn="l" fontAlgn="ctr"/>
                      <a:r>
                        <a:rPr lang="en-US" sz="1200" b="0" i="0" u="none" strike="noStrike">
                          <a:solidFill>
                            <a:srgbClr val="000000"/>
                          </a:solidFill>
                          <a:effectLst/>
                          <a:latin typeface="Calibri"/>
                        </a:rPr>
                        <a:t>Geothermal heating</a:t>
                      </a:r>
                    </a:p>
                  </a:txBody>
                  <a:tcPr marL="12851" marR="12851" marT="12851"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n/a</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1FCFF"/>
                    </a:solidFill>
                  </a:tcPr>
                </a:tc>
                <a:tc>
                  <a:txBody>
                    <a:bodyPr/>
                    <a:lstStyle/>
                    <a:p>
                      <a:pPr algn="ctr" fontAlgn="ctr"/>
                      <a:r>
                        <a:rPr lang="en-US" sz="1200" b="0" i="0" u="none" strike="noStrike">
                          <a:solidFill>
                            <a:srgbClr val="000000"/>
                          </a:solidFill>
                          <a:effectLst/>
                          <a:latin typeface="Calibri"/>
                        </a:rPr>
                        <a:t>n/a</a:t>
                      </a:r>
                    </a:p>
                  </a:txBody>
                  <a:tcPr marL="12851" marR="12851" marT="12851"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a:solidFill>
                            <a:srgbClr val="000000"/>
                          </a:solidFill>
                          <a:effectLst/>
                          <a:latin typeface="Calibri"/>
                        </a:rPr>
                        <a:t>n/a</a:t>
                      </a:r>
                    </a:p>
                  </a:txBody>
                  <a:tcPr marL="12851" marR="12851" marT="12851"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r>
              <a:tr h="269914">
                <a:tc>
                  <a:txBody>
                    <a:bodyPr/>
                    <a:lstStyle/>
                    <a:p>
                      <a:pPr algn="l" fontAlgn="ctr"/>
                      <a:r>
                        <a:rPr lang="en-US" sz="1200" b="1" i="0" u="none" strike="noStrike" dirty="0">
                          <a:solidFill>
                            <a:srgbClr val="000000"/>
                          </a:solidFill>
                          <a:effectLst/>
                          <a:latin typeface="Calibri"/>
                        </a:rPr>
                        <a:t>Totals</a:t>
                      </a:r>
                    </a:p>
                  </a:txBody>
                  <a:tcPr marL="12851" marR="12851" marT="12851"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a:txBody>
                    <a:bodyPr/>
                    <a:lstStyle/>
                    <a:p>
                      <a:pPr algn="ctr" fontAlgn="ctr"/>
                      <a:r>
                        <a:rPr lang="en-US" sz="1200" b="1" i="0" u="none" strike="noStrike">
                          <a:solidFill>
                            <a:srgbClr val="000000"/>
                          </a:solidFill>
                          <a:effectLst/>
                          <a:latin typeface="Calibri"/>
                        </a:rPr>
                        <a:t>8%</a:t>
                      </a:r>
                    </a:p>
                  </a:txBody>
                  <a:tcPr marL="12851" marR="12851" marT="12851"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a:txBody>
                    <a:bodyPr/>
                    <a:lstStyle/>
                    <a:p>
                      <a:pPr algn="ctr" fontAlgn="ctr"/>
                      <a:r>
                        <a:rPr lang="en-US" sz="1200" b="1" i="0" u="none" strike="noStrike">
                          <a:solidFill>
                            <a:srgbClr val="000000"/>
                          </a:solidFill>
                          <a:effectLst/>
                          <a:latin typeface="Calibri"/>
                        </a:rPr>
                        <a:t>39</a:t>
                      </a:r>
                    </a:p>
                  </a:txBody>
                  <a:tcPr marL="12851" marR="12851" marT="12851"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c>
                  <a:txBody>
                    <a:bodyPr/>
                    <a:lstStyle/>
                    <a:p>
                      <a:pPr algn="ctr" fontAlgn="ctr"/>
                      <a:r>
                        <a:rPr lang="en-US" sz="1200" b="1" i="0" u="none" strike="noStrike" dirty="0">
                          <a:solidFill>
                            <a:srgbClr val="000000"/>
                          </a:solidFill>
                          <a:effectLst/>
                          <a:latin typeface="Calibri"/>
                        </a:rPr>
                        <a:t>34%</a:t>
                      </a:r>
                    </a:p>
                  </a:txBody>
                  <a:tcPr marL="12851" marR="12851" marT="12851"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5000"/>
                        <a:lumOff val="75000"/>
                      </a:schemeClr>
                    </a:solidFill>
                  </a:tcPr>
                </a:tc>
              </a:tr>
            </a:tbl>
          </a:graphicData>
        </a:graphic>
      </p:graphicFrame>
    </p:spTree>
    <p:extLst>
      <p:ext uri="{BB962C8B-B14F-4D97-AF65-F5344CB8AC3E}">
        <p14:creationId xmlns:p14="http://schemas.microsoft.com/office/powerpoint/2010/main" val="47361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resources and development in select Appalachian states</a:t>
            </a:r>
            <a:endParaRPr lang="en-US" dirty="0"/>
          </a:p>
        </p:txBody>
      </p:sp>
      <p:pic>
        <p:nvPicPr>
          <p:cNvPr id="4" name="Picture 3" descr="M:\Mgtn_Projects\Renewables_KY\GIS\Figures\regional_solar_installations_update.tif"/>
          <p:cNvPicPr>
            <a:picLocks noChangeAspect="1"/>
          </p:cNvPicPr>
          <p:nvPr/>
        </p:nvPicPr>
        <p:blipFill>
          <a:blip r:embed="rId3" cstate="print"/>
          <a:srcRect/>
          <a:stretch>
            <a:fillRect/>
          </a:stretch>
        </p:blipFill>
        <p:spPr bwMode="auto">
          <a:xfrm>
            <a:off x="1310640" y="1600200"/>
            <a:ext cx="4937760" cy="4937760"/>
          </a:xfrm>
          <a:prstGeom prst="rect">
            <a:avLst/>
          </a:prstGeom>
          <a:ln>
            <a:noFill/>
          </a:ln>
          <a:effectLst>
            <a:outerShdw blurRad="292100" dist="139700" dir="2700000" algn="tl" rotWithShape="0">
              <a:srgbClr val="333333">
                <a:alpha val="65000"/>
              </a:srgbClr>
            </a:outerShdw>
          </a:effectLst>
        </p:spPr>
      </p:pic>
      <p:grpSp>
        <p:nvGrpSpPr>
          <p:cNvPr id="5" name="Group 4"/>
          <p:cNvGrpSpPr>
            <a:grpSpLocks noChangeAspect="1"/>
          </p:cNvGrpSpPr>
          <p:nvPr/>
        </p:nvGrpSpPr>
        <p:grpSpPr>
          <a:xfrm>
            <a:off x="7315200" y="5943600"/>
            <a:ext cx="1645920" cy="711749"/>
            <a:chOff x="609600" y="5486400"/>
            <a:chExt cx="2819400" cy="1219200"/>
          </a:xfrm>
        </p:grpSpPr>
        <p:sp>
          <p:nvSpPr>
            <p:cNvPr id="7" name="Rounded Rectangle 6"/>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M:\Mgtn_Business_Dev\Logos_Letterhead_BizCards_etc\FINAL\Logos\CMYK Color\Tagline\ds_logo_0.9.tif"/>
            <p:cNvPicPr>
              <a:picLocks noChangeAspect="1" noChangeArrowheads="1"/>
            </p:cNvPicPr>
            <p:nvPr/>
          </p:nvPicPr>
          <p:blipFill>
            <a:blip r:embed="rId4"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169851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Cost of energy</a:t>
            </a:r>
            <a:endParaRPr lang="en-US" dirty="0"/>
          </a:p>
        </p:txBody>
      </p:sp>
      <p:sp>
        <p:nvSpPr>
          <p:cNvPr id="8" name="Content Placeholder 7"/>
          <p:cNvSpPr>
            <a:spLocks noGrp="1"/>
          </p:cNvSpPr>
          <p:nvPr>
            <p:ph sz="half" idx="2"/>
          </p:nvPr>
        </p:nvSpPr>
        <p:spPr>
          <a:xfrm>
            <a:off x="609600" y="1295400"/>
            <a:ext cx="8229600" cy="457200"/>
          </a:xfrm>
          <a:noFill/>
          <a:ln>
            <a:noFill/>
          </a:ln>
        </p:spPr>
        <p:txBody>
          <a:bodyPr>
            <a:normAutofit/>
          </a:bodyPr>
          <a:lstStyle/>
          <a:p>
            <a:pPr marL="0" indent="0">
              <a:buNone/>
            </a:pPr>
            <a:r>
              <a:rPr lang="en-US" sz="1800" dirty="0" smtClean="0">
                <a:solidFill>
                  <a:schemeClr val="tx1"/>
                </a:solidFill>
              </a:rPr>
              <a:t>Installed cost </a:t>
            </a:r>
            <a:r>
              <a:rPr lang="en-US" sz="1800" dirty="0">
                <a:solidFill>
                  <a:schemeClr val="tx1"/>
                </a:solidFill>
              </a:rPr>
              <a:t>of solar PV </a:t>
            </a:r>
            <a:r>
              <a:rPr lang="en-US" sz="1800" dirty="0" smtClean="0">
                <a:solidFill>
                  <a:schemeClr val="tx1"/>
                </a:solidFill>
              </a:rPr>
              <a:t>in the US, 1998-2010</a:t>
            </a:r>
            <a:endParaRPr lang="en-US" sz="1800" dirty="0">
              <a:solidFill>
                <a:schemeClr val="tx1"/>
              </a:solidFill>
            </a:endParaRPr>
          </a:p>
        </p:txBody>
      </p:sp>
      <p:pic>
        <p:nvPicPr>
          <p:cNvPr id="5" name="Picture 4"/>
          <p:cNvPicPr>
            <a:picLocks noChangeAspect="1"/>
          </p:cNvPicPr>
          <p:nvPr/>
        </p:nvPicPr>
        <p:blipFill>
          <a:blip r:embed="rId3" cstate="print"/>
          <a:srcRect/>
          <a:stretch>
            <a:fillRect/>
          </a:stretch>
        </p:blipFill>
        <p:spPr bwMode="auto">
          <a:xfrm>
            <a:off x="731520" y="1804300"/>
            <a:ext cx="6126480" cy="4444100"/>
          </a:xfrm>
          <a:prstGeom prst="rect">
            <a:avLst/>
          </a:prstGeom>
          <a:ln>
            <a:noFill/>
          </a:ln>
          <a:effectLst>
            <a:outerShdw blurRad="292100" dist="139700" dir="2700000" algn="tl" rotWithShape="0">
              <a:srgbClr val="333333">
                <a:alpha val="65000"/>
              </a:srgbClr>
            </a:outerShdw>
          </a:effectLst>
        </p:spPr>
      </p:pic>
      <p:grpSp>
        <p:nvGrpSpPr>
          <p:cNvPr id="9" name="Group 8"/>
          <p:cNvGrpSpPr>
            <a:grpSpLocks noChangeAspect="1"/>
          </p:cNvGrpSpPr>
          <p:nvPr/>
        </p:nvGrpSpPr>
        <p:grpSpPr>
          <a:xfrm>
            <a:off x="7315200" y="5943600"/>
            <a:ext cx="1645920" cy="711749"/>
            <a:chOff x="609600" y="5486400"/>
            <a:chExt cx="2819400" cy="1219200"/>
          </a:xfrm>
        </p:grpSpPr>
        <p:sp>
          <p:nvSpPr>
            <p:cNvPr id="10" name="Rounded Rectangle 9"/>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M:\Mgtn_Business_Dev\Logos_Letterhead_BizCards_etc\FINAL\Logos\CMYK Color\Tagline\ds_logo_0.9.tif"/>
            <p:cNvPicPr>
              <a:picLocks noChangeAspect="1" noChangeArrowheads="1"/>
            </p:cNvPicPr>
            <p:nvPr/>
          </p:nvPicPr>
          <p:blipFill>
            <a:blip r:embed="rId4"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367341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Job creation</a:t>
            </a:r>
            <a:endParaRPr lang="en-US" dirty="0"/>
          </a:p>
        </p:txBody>
      </p:sp>
      <p:sp>
        <p:nvSpPr>
          <p:cNvPr id="3" name="Content Placeholder 2"/>
          <p:cNvSpPr>
            <a:spLocks noGrp="1"/>
          </p:cNvSpPr>
          <p:nvPr>
            <p:ph idx="1"/>
          </p:nvPr>
        </p:nvSpPr>
        <p:spPr>
          <a:xfrm>
            <a:off x="457200" y="1524000"/>
            <a:ext cx="8229600" cy="1371600"/>
          </a:xfrm>
        </p:spPr>
        <p:txBody>
          <a:bodyPr>
            <a:normAutofit/>
          </a:bodyPr>
          <a:lstStyle/>
          <a:p>
            <a:r>
              <a:rPr lang="en-US" dirty="0" smtClean="0"/>
              <a:t>For most distributed renewable energy technologies, total job creation per unit of capacity is greater than for coal, natural gas and nuclear</a:t>
            </a:r>
          </a:p>
          <a:p>
            <a:pPr marL="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266141762"/>
              </p:ext>
            </p:extLst>
          </p:nvPr>
        </p:nvGraphicFramePr>
        <p:xfrm>
          <a:off x="990600" y="3505200"/>
          <a:ext cx="7194496" cy="1737360"/>
        </p:xfrm>
        <a:graphic>
          <a:graphicData uri="http://schemas.openxmlformats.org/drawingml/2006/table">
            <a:tbl>
              <a:tblPr firstRow="1" firstCol="1" bandRow="1"/>
              <a:tblGrid>
                <a:gridCol w="1918531"/>
                <a:gridCol w="1758655"/>
                <a:gridCol w="1758655"/>
                <a:gridCol w="1758655"/>
              </a:tblGrid>
              <a:tr h="744584">
                <a:tc>
                  <a:txBody>
                    <a:bodyPr/>
                    <a:lstStyle/>
                    <a:p>
                      <a:pPr marL="0" marR="0">
                        <a:spcBef>
                          <a:spcPts val="0"/>
                        </a:spcBef>
                        <a:spcAft>
                          <a:spcPts val="200"/>
                        </a:spcAft>
                      </a:pPr>
                      <a:r>
                        <a:rPr lang="en-US" sz="1600" b="1" dirty="0">
                          <a:solidFill>
                            <a:srgbClr val="FFFFFF"/>
                          </a:solidFill>
                          <a:effectLst/>
                          <a:latin typeface="Calibri"/>
                          <a:ea typeface="Times New Roman"/>
                          <a:cs typeface="Times New Roman"/>
                        </a:rPr>
                        <a:t>Resource</a:t>
                      </a:r>
                      <a:endParaRPr lang="en-US" sz="1600" dirty="0">
                        <a:solidFill>
                          <a:srgbClr val="FFFFFF"/>
                        </a:solidFill>
                        <a:effectLst/>
                        <a:latin typeface="Calibri"/>
                        <a:ea typeface="Times New Roman"/>
                        <a:cs typeface="Times New Roman"/>
                      </a:endParaRPr>
                    </a:p>
                  </a:txBody>
                  <a:tcPr marL="119908" marR="119908" marT="0" marB="0" anchor="b">
                    <a:lnL>
                      <a:noFill/>
                    </a:lnL>
                    <a:lnR>
                      <a:noFill/>
                    </a:lnR>
                    <a:lnT w="12700" cap="flat" cmpd="sng" algn="ctr">
                      <a:solidFill>
                        <a:srgbClr val="4F81BD"/>
                      </a:solidFill>
                      <a:prstDash val="solid"/>
                      <a:round/>
                      <a:headEnd type="none" w="med" len="med"/>
                      <a:tailEnd type="none" w="med" len="med"/>
                    </a:lnT>
                    <a:lnB>
                      <a:noFill/>
                    </a:lnB>
                    <a:solidFill>
                      <a:srgbClr val="01415B"/>
                    </a:solidFill>
                  </a:tcPr>
                </a:tc>
                <a:tc>
                  <a:txBody>
                    <a:bodyPr/>
                    <a:lstStyle/>
                    <a:p>
                      <a:pPr marL="0" marR="0" algn="ctr">
                        <a:spcBef>
                          <a:spcPts val="0"/>
                        </a:spcBef>
                        <a:spcAft>
                          <a:spcPts val="200"/>
                        </a:spcAft>
                      </a:pPr>
                      <a:r>
                        <a:rPr lang="en-US" sz="1600" b="1">
                          <a:solidFill>
                            <a:srgbClr val="FFFFFF"/>
                          </a:solidFill>
                          <a:effectLst/>
                          <a:latin typeface="Calibri"/>
                          <a:ea typeface="Times New Roman"/>
                          <a:cs typeface="Times New Roman"/>
                        </a:rPr>
                        <a:t>Construction, installation, manufacturing</a:t>
                      </a:r>
                      <a:endParaRPr lang="en-US" sz="1600">
                        <a:solidFill>
                          <a:srgbClr val="FFFFFF"/>
                        </a:solidFill>
                        <a:effectLst/>
                        <a:latin typeface="Calibri"/>
                        <a:ea typeface="Times New Roman"/>
                        <a:cs typeface="Times New Roman"/>
                      </a:endParaRPr>
                    </a:p>
                  </a:txBody>
                  <a:tcPr marL="119908" marR="119908" marT="0" marB="0" anchor="b">
                    <a:lnL>
                      <a:noFill/>
                    </a:lnL>
                    <a:lnR>
                      <a:noFill/>
                    </a:lnR>
                    <a:lnT w="12700" cap="flat" cmpd="sng" algn="ctr">
                      <a:solidFill>
                        <a:srgbClr val="4F81BD"/>
                      </a:solidFill>
                      <a:prstDash val="solid"/>
                      <a:round/>
                      <a:headEnd type="none" w="med" len="med"/>
                      <a:tailEnd type="none" w="med" len="med"/>
                    </a:lnT>
                    <a:lnB>
                      <a:noFill/>
                    </a:lnB>
                    <a:solidFill>
                      <a:srgbClr val="01415B"/>
                    </a:solidFill>
                  </a:tcPr>
                </a:tc>
                <a:tc>
                  <a:txBody>
                    <a:bodyPr/>
                    <a:lstStyle/>
                    <a:p>
                      <a:pPr marL="0" marR="0" algn="ctr">
                        <a:spcBef>
                          <a:spcPts val="0"/>
                        </a:spcBef>
                        <a:spcAft>
                          <a:spcPts val="200"/>
                        </a:spcAft>
                      </a:pPr>
                      <a:r>
                        <a:rPr lang="en-US" sz="1600" b="1" dirty="0">
                          <a:solidFill>
                            <a:srgbClr val="FFFFFF"/>
                          </a:solidFill>
                          <a:effectLst/>
                          <a:latin typeface="Calibri"/>
                          <a:ea typeface="Times New Roman"/>
                          <a:cs typeface="Times New Roman"/>
                        </a:rPr>
                        <a:t>Operations and maintenance</a:t>
                      </a:r>
                      <a:endParaRPr lang="en-US" sz="1600" dirty="0">
                        <a:solidFill>
                          <a:srgbClr val="FFFFFF"/>
                        </a:solidFill>
                        <a:effectLst/>
                        <a:latin typeface="Calibri"/>
                        <a:ea typeface="Times New Roman"/>
                        <a:cs typeface="Times New Roman"/>
                      </a:endParaRPr>
                    </a:p>
                  </a:txBody>
                  <a:tcPr marL="119908" marR="119908" marT="0" marB="0" anchor="b">
                    <a:lnL>
                      <a:noFill/>
                    </a:lnL>
                    <a:lnR>
                      <a:noFill/>
                    </a:lnR>
                    <a:lnT w="12700" cap="flat" cmpd="sng" algn="ctr">
                      <a:solidFill>
                        <a:srgbClr val="4F81BD"/>
                      </a:solidFill>
                      <a:prstDash val="solid"/>
                      <a:round/>
                      <a:headEnd type="none" w="med" len="med"/>
                      <a:tailEnd type="none" w="med" len="med"/>
                    </a:lnT>
                    <a:lnB>
                      <a:noFill/>
                    </a:lnB>
                    <a:solidFill>
                      <a:srgbClr val="01415B"/>
                    </a:solidFill>
                  </a:tcPr>
                </a:tc>
                <a:tc>
                  <a:txBody>
                    <a:bodyPr/>
                    <a:lstStyle/>
                    <a:p>
                      <a:pPr marL="0" marR="0" algn="ctr">
                        <a:spcBef>
                          <a:spcPts val="0"/>
                        </a:spcBef>
                        <a:spcAft>
                          <a:spcPts val="200"/>
                        </a:spcAft>
                      </a:pPr>
                      <a:r>
                        <a:rPr lang="en-US" sz="1600" b="1">
                          <a:solidFill>
                            <a:srgbClr val="FFFFFF"/>
                          </a:solidFill>
                          <a:effectLst/>
                          <a:latin typeface="Calibri"/>
                          <a:ea typeface="Times New Roman"/>
                          <a:cs typeface="Times New Roman"/>
                        </a:rPr>
                        <a:t>Total</a:t>
                      </a:r>
                      <a:endParaRPr lang="en-US" sz="1600">
                        <a:solidFill>
                          <a:srgbClr val="FFFFFF"/>
                        </a:solidFill>
                        <a:effectLst/>
                        <a:latin typeface="Calibri"/>
                        <a:ea typeface="Times New Roman"/>
                        <a:cs typeface="Times New Roman"/>
                      </a:endParaRPr>
                    </a:p>
                  </a:txBody>
                  <a:tcPr marL="119908" marR="119908" marT="0" marB="0" anchor="b">
                    <a:lnL>
                      <a:noFill/>
                    </a:lnL>
                    <a:lnR>
                      <a:noFill/>
                    </a:lnR>
                    <a:lnT w="12700" cap="flat" cmpd="sng" algn="ctr">
                      <a:solidFill>
                        <a:srgbClr val="4F81BD"/>
                      </a:solidFill>
                      <a:prstDash val="solid"/>
                      <a:round/>
                      <a:headEnd type="none" w="med" len="med"/>
                      <a:tailEnd type="none" w="med" len="med"/>
                    </a:lnT>
                    <a:lnB>
                      <a:noFill/>
                    </a:lnB>
                    <a:solidFill>
                      <a:srgbClr val="01415B"/>
                    </a:solidFill>
                  </a:tcPr>
                </a:tc>
              </a:tr>
              <a:tr h="248194">
                <a:tc>
                  <a:txBody>
                    <a:bodyPr/>
                    <a:lstStyle/>
                    <a:p>
                      <a:pPr marL="0" marR="0">
                        <a:spcBef>
                          <a:spcPts val="0"/>
                        </a:spcBef>
                        <a:spcAft>
                          <a:spcPts val="200"/>
                        </a:spcAft>
                      </a:pPr>
                      <a:r>
                        <a:rPr lang="en-US" sz="1600">
                          <a:solidFill>
                            <a:srgbClr val="000000"/>
                          </a:solidFill>
                          <a:effectLst/>
                          <a:latin typeface="Calibri"/>
                          <a:ea typeface="Times New Roman"/>
                          <a:cs typeface="Times New Roman"/>
                        </a:rPr>
                        <a:t>Solar photovoltaic</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377190" algn="dec"/>
                        </a:tabLst>
                      </a:pPr>
                      <a:r>
                        <a:rPr lang="en-US" sz="1600" dirty="0">
                          <a:solidFill>
                            <a:srgbClr val="000000"/>
                          </a:solidFill>
                          <a:effectLst/>
                          <a:latin typeface="Calibri"/>
                          <a:ea typeface="Times New Roman"/>
                          <a:cs typeface="Times New Roman"/>
                        </a:rPr>
                        <a:t>1.29</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400050" algn="dec"/>
                        </a:tabLst>
                      </a:pPr>
                      <a:r>
                        <a:rPr lang="en-US" sz="1600">
                          <a:solidFill>
                            <a:srgbClr val="000000"/>
                          </a:solidFill>
                          <a:effectLst/>
                          <a:latin typeface="Calibri"/>
                          <a:ea typeface="Times New Roman"/>
                          <a:cs typeface="Times New Roman"/>
                        </a:rPr>
                        <a:t>0.37</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422910" algn="dec"/>
                        </a:tabLst>
                      </a:pPr>
                      <a:r>
                        <a:rPr lang="en-US" sz="1600" b="1" dirty="0">
                          <a:solidFill>
                            <a:srgbClr val="000000"/>
                          </a:solidFill>
                          <a:effectLst/>
                          <a:latin typeface="Calibri"/>
                          <a:ea typeface="Times New Roman"/>
                          <a:cs typeface="Times New Roman"/>
                        </a:rPr>
                        <a:t>1.66</a:t>
                      </a:r>
                      <a:endParaRPr lang="en-US" sz="1600" b="1"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chemeClr val="accent2">
                        <a:lumMod val="40000"/>
                        <a:lumOff val="60000"/>
                      </a:schemeClr>
                    </a:solidFill>
                  </a:tcPr>
                </a:tc>
              </a:tr>
              <a:tr h="248194">
                <a:tc>
                  <a:txBody>
                    <a:bodyPr/>
                    <a:lstStyle/>
                    <a:p>
                      <a:pPr marL="0" marR="0">
                        <a:spcBef>
                          <a:spcPts val="0"/>
                        </a:spcBef>
                        <a:spcAft>
                          <a:spcPts val="200"/>
                        </a:spcAft>
                      </a:pPr>
                      <a:r>
                        <a:rPr lang="en-US" sz="1600">
                          <a:solidFill>
                            <a:srgbClr val="000000"/>
                          </a:solidFill>
                          <a:effectLst/>
                          <a:latin typeface="Calibri"/>
                          <a:ea typeface="Times New Roman"/>
                          <a:cs typeface="Times New Roman"/>
                        </a:rPr>
                        <a:t>Coal</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FFFFF"/>
                    </a:solidFill>
                  </a:tcPr>
                </a:tc>
                <a:tc>
                  <a:txBody>
                    <a:bodyPr/>
                    <a:lstStyle/>
                    <a:p>
                      <a:pPr marL="0" marR="0" algn="ctr">
                        <a:spcBef>
                          <a:spcPts val="0"/>
                        </a:spcBef>
                        <a:spcAft>
                          <a:spcPts val="200"/>
                        </a:spcAft>
                        <a:tabLst>
                          <a:tab pos="377190" algn="dec"/>
                        </a:tabLst>
                      </a:pPr>
                      <a:r>
                        <a:rPr lang="en-US" sz="1600" dirty="0">
                          <a:solidFill>
                            <a:srgbClr val="000000"/>
                          </a:solidFill>
                          <a:effectLst/>
                          <a:latin typeface="Calibri"/>
                          <a:ea typeface="Times New Roman"/>
                          <a:cs typeface="Times New Roman"/>
                        </a:rPr>
                        <a:t>0.21</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FFFFF"/>
                    </a:solidFill>
                  </a:tcPr>
                </a:tc>
                <a:tc>
                  <a:txBody>
                    <a:bodyPr/>
                    <a:lstStyle/>
                    <a:p>
                      <a:pPr marL="0" marR="0" algn="ctr">
                        <a:spcBef>
                          <a:spcPts val="0"/>
                        </a:spcBef>
                        <a:spcAft>
                          <a:spcPts val="200"/>
                        </a:spcAft>
                        <a:tabLst>
                          <a:tab pos="400050" algn="dec"/>
                        </a:tabLst>
                      </a:pPr>
                      <a:r>
                        <a:rPr lang="en-US" sz="1600">
                          <a:solidFill>
                            <a:srgbClr val="000000"/>
                          </a:solidFill>
                          <a:effectLst/>
                          <a:latin typeface="Calibri"/>
                          <a:ea typeface="Times New Roman"/>
                          <a:cs typeface="Times New Roman"/>
                        </a:rPr>
                        <a:t>0.59</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FFFFF"/>
                    </a:solidFill>
                  </a:tcPr>
                </a:tc>
                <a:tc>
                  <a:txBody>
                    <a:bodyPr/>
                    <a:lstStyle/>
                    <a:p>
                      <a:pPr marL="0" marR="0" algn="ctr">
                        <a:spcBef>
                          <a:spcPts val="0"/>
                        </a:spcBef>
                        <a:spcAft>
                          <a:spcPts val="200"/>
                        </a:spcAft>
                        <a:tabLst>
                          <a:tab pos="422910" algn="dec"/>
                        </a:tabLst>
                      </a:pPr>
                      <a:r>
                        <a:rPr lang="en-US" sz="1600" b="1" dirty="0">
                          <a:solidFill>
                            <a:srgbClr val="000000"/>
                          </a:solidFill>
                          <a:effectLst/>
                          <a:latin typeface="Calibri"/>
                          <a:ea typeface="Times New Roman"/>
                          <a:cs typeface="Times New Roman"/>
                        </a:rPr>
                        <a:t>0.80</a:t>
                      </a:r>
                      <a:endParaRPr lang="en-US" sz="1600" b="1"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chemeClr val="accent2">
                        <a:lumMod val="40000"/>
                        <a:lumOff val="60000"/>
                      </a:schemeClr>
                    </a:solidFill>
                  </a:tcPr>
                </a:tc>
              </a:tr>
              <a:tr h="248194">
                <a:tc>
                  <a:txBody>
                    <a:bodyPr/>
                    <a:lstStyle/>
                    <a:p>
                      <a:pPr marL="0" marR="0">
                        <a:spcBef>
                          <a:spcPts val="0"/>
                        </a:spcBef>
                        <a:spcAft>
                          <a:spcPts val="200"/>
                        </a:spcAft>
                      </a:pPr>
                      <a:r>
                        <a:rPr lang="en-US" sz="1600">
                          <a:solidFill>
                            <a:srgbClr val="000000"/>
                          </a:solidFill>
                          <a:effectLst/>
                          <a:latin typeface="Calibri"/>
                          <a:ea typeface="Times New Roman"/>
                          <a:cs typeface="Times New Roman"/>
                        </a:rPr>
                        <a:t>Natural gas</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377190" algn="dec"/>
                        </a:tabLst>
                      </a:pPr>
                      <a:r>
                        <a:rPr lang="en-US" sz="1600" dirty="0">
                          <a:solidFill>
                            <a:srgbClr val="000000"/>
                          </a:solidFill>
                          <a:effectLst/>
                          <a:latin typeface="Calibri"/>
                          <a:ea typeface="Times New Roman"/>
                          <a:cs typeface="Times New Roman"/>
                        </a:rPr>
                        <a:t>0.03</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400050" algn="dec"/>
                        </a:tabLst>
                      </a:pPr>
                      <a:r>
                        <a:rPr lang="en-US" sz="1600">
                          <a:solidFill>
                            <a:srgbClr val="000000"/>
                          </a:solidFill>
                          <a:effectLst/>
                          <a:latin typeface="Calibri"/>
                          <a:ea typeface="Times New Roman"/>
                          <a:cs typeface="Times New Roman"/>
                        </a:rPr>
                        <a:t>0.77</a:t>
                      </a:r>
                      <a:endParaRPr lang="en-US" sz="160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rgbClr val="F1FCFF"/>
                    </a:solidFill>
                  </a:tcPr>
                </a:tc>
                <a:tc>
                  <a:txBody>
                    <a:bodyPr/>
                    <a:lstStyle/>
                    <a:p>
                      <a:pPr marL="0" marR="0" algn="ctr">
                        <a:spcBef>
                          <a:spcPts val="0"/>
                        </a:spcBef>
                        <a:spcAft>
                          <a:spcPts val="200"/>
                        </a:spcAft>
                        <a:tabLst>
                          <a:tab pos="422910" algn="dec"/>
                        </a:tabLst>
                      </a:pPr>
                      <a:r>
                        <a:rPr lang="en-US" sz="1600" b="1" dirty="0">
                          <a:solidFill>
                            <a:srgbClr val="000000"/>
                          </a:solidFill>
                          <a:effectLst/>
                          <a:latin typeface="Calibri"/>
                          <a:ea typeface="Times New Roman"/>
                          <a:cs typeface="Times New Roman"/>
                        </a:rPr>
                        <a:t>0.80</a:t>
                      </a:r>
                      <a:endParaRPr lang="en-US" sz="1600" b="1" dirty="0">
                        <a:solidFill>
                          <a:srgbClr val="FFFFFF"/>
                        </a:solidFill>
                        <a:effectLst/>
                        <a:latin typeface="Calibri"/>
                        <a:ea typeface="Times New Roman"/>
                        <a:cs typeface="Times New Roman"/>
                      </a:endParaRPr>
                    </a:p>
                  </a:txBody>
                  <a:tcPr marL="119908" marR="119908" marT="0" marB="0" anchor="ctr">
                    <a:lnL>
                      <a:noFill/>
                    </a:lnL>
                    <a:lnR>
                      <a:noFill/>
                    </a:lnR>
                    <a:lnT>
                      <a:noFill/>
                    </a:lnT>
                    <a:lnB>
                      <a:noFill/>
                    </a:lnB>
                    <a:solidFill>
                      <a:schemeClr val="accent2">
                        <a:lumMod val="40000"/>
                        <a:lumOff val="60000"/>
                      </a:schemeClr>
                    </a:solidFill>
                  </a:tcPr>
                </a:tc>
              </a:tr>
              <a:tr h="248194">
                <a:tc>
                  <a:txBody>
                    <a:bodyPr/>
                    <a:lstStyle/>
                    <a:p>
                      <a:pPr marL="0" marR="0">
                        <a:spcBef>
                          <a:spcPts val="0"/>
                        </a:spcBef>
                        <a:spcAft>
                          <a:spcPts val="200"/>
                        </a:spcAft>
                      </a:pPr>
                      <a:r>
                        <a:rPr lang="en-US" sz="1600" dirty="0">
                          <a:solidFill>
                            <a:srgbClr val="000000"/>
                          </a:solidFill>
                          <a:effectLst/>
                          <a:latin typeface="Calibri"/>
                          <a:ea typeface="Times New Roman"/>
                          <a:cs typeface="Times New Roman"/>
                        </a:rPr>
                        <a:t>Nuclear</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spcBef>
                          <a:spcPts val="0"/>
                        </a:spcBef>
                        <a:spcAft>
                          <a:spcPts val="200"/>
                        </a:spcAft>
                        <a:tabLst>
                          <a:tab pos="377190" algn="dec"/>
                        </a:tabLst>
                      </a:pPr>
                      <a:r>
                        <a:rPr lang="en-US" sz="1600" dirty="0">
                          <a:solidFill>
                            <a:srgbClr val="000000"/>
                          </a:solidFill>
                          <a:effectLst/>
                          <a:latin typeface="Calibri"/>
                          <a:ea typeface="Times New Roman"/>
                          <a:cs typeface="Times New Roman"/>
                        </a:rPr>
                        <a:t>0.38</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spcBef>
                          <a:spcPts val="0"/>
                        </a:spcBef>
                        <a:spcAft>
                          <a:spcPts val="200"/>
                        </a:spcAft>
                        <a:tabLst>
                          <a:tab pos="400050" algn="dec"/>
                        </a:tabLst>
                      </a:pPr>
                      <a:r>
                        <a:rPr lang="en-US" sz="1600" dirty="0">
                          <a:solidFill>
                            <a:srgbClr val="000000"/>
                          </a:solidFill>
                          <a:effectLst/>
                          <a:latin typeface="Calibri"/>
                          <a:ea typeface="Times New Roman"/>
                          <a:cs typeface="Times New Roman"/>
                        </a:rPr>
                        <a:t>0.70</a:t>
                      </a:r>
                      <a:endParaRPr lang="en-US" sz="1600" dirty="0">
                        <a:solidFill>
                          <a:srgbClr val="FFFFFF"/>
                        </a:solidFill>
                        <a:effectLst/>
                        <a:latin typeface="Calibri"/>
                        <a:ea typeface="Times New Roman"/>
                        <a:cs typeface="Times New Roman"/>
                      </a:endParaRPr>
                    </a:p>
                  </a:txBody>
                  <a:tcPr marL="119908" marR="119908" marT="0" marB="0" anchor="ctr">
                    <a:lnL>
                      <a:noFill/>
                    </a:lnL>
                    <a:lnR>
                      <a:noFill/>
                    </a:lnR>
                    <a:lnT>
                      <a:noFill/>
                    </a:lnT>
                    <a:lnB w="12700" cap="flat" cmpd="sng" algn="ctr">
                      <a:solidFill>
                        <a:srgbClr val="4F81BD"/>
                      </a:solidFill>
                      <a:prstDash val="solid"/>
                      <a:round/>
                      <a:headEnd type="none" w="med" len="med"/>
                      <a:tailEnd type="none" w="med" len="med"/>
                    </a:lnB>
                    <a:solidFill>
                      <a:srgbClr val="FFFFFF"/>
                    </a:solidFill>
                  </a:tcPr>
                </a:tc>
                <a:tc>
                  <a:txBody>
                    <a:bodyPr/>
                    <a:lstStyle/>
                    <a:p>
                      <a:pPr marL="0" marR="0" algn="ctr">
                        <a:spcBef>
                          <a:spcPts val="0"/>
                        </a:spcBef>
                        <a:spcAft>
                          <a:spcPts val="200"/>
                        </a:spcAft>
                        <a:tabLst>
                          <a:tab pos="422910" algn="dec"/>
                        </a:tabLst>
                      </a:pPr>
                      <a:r>
                        <a:rPr lang="en-US" sz="1600" b="1" dirty="0">
                          <a:solidFill>
                            <a:srgbClr val="000000"/>
                          </a:solidFill>
                          <a:effectLst/>
                          <a:latin typeface="Calibri"/>
                          <a:ea typeface="Times New Roman"/>
                          <a:cs typeface="Times New Roman"/>
                        </a:rPr>
                        <a:t>1.08</a:t>
                      </a:r>
                      <a:endParaRPr lang="en-US" sz="1600" b="1" dirty="0">
                        <a:solidFill>
                          <a:srgbClr val="FFFFFF"/>
                        </a:solidFill>
                        <a:effectLst/>
                        <a:latin typeface="Calibri"/>
                        <a:ea typeface="Times New Roman"/>
                        <a:cs typeface="Times New Roman"/>
                      </a:endParaRPr>
                    </a:p>
                  </a:txBody>
                  <a:tcPr marL="119908" marR="119908" marT="0" marB="0" anchor="ctr">
                    <a:lnL>
                      <a:noFill/>
                    </a:lnL>
                    <a:lnR>
                      <a:noFill/>
                    </a:lnR>
                    <a:lnT>
                      <a:noFill/>
                    </a:lnT>
                    <a:lnB w="12700" cap="flat" cmpd="sng" algn="ctr">
                      <a:solidFill>
                        <a:srgbClr val="4F81BD"/>
                      </a:solidFill>
                      <a:prstDash val="solid"/>
                      <a:round/>
                      <a:headEnd type="none" w="med" len="med"/>
                      <a:tailEnd type="none" w="med" len="med"/>
                    </a:lnB>
                    <a:solidFill>
                      <a:schemeClr val="accent2">
                        <a:lumMod val="40000"/>
                        <a:lumOff val="60000"/>
                      </a:schemeClr>
                    </a:solidFill>
                  </a:tcPr>
                </a:tc>
              </a:tr>
            </a:tbl>
          </a:graphicData>
        </a:graphic>
      </p:graphicFrame>
      <p:grpSp>
        <p:nvGrpSpPr>
          <p:cNvPr id="6" name="Group 5"/>
          <p:cNvGrpSpPr>
            <a:grpSpLocks noChangeAspect="1"/>
          </p:cNvGrpSpPr>
          <p:nvPr/>
        </p:nvGrpSpPr>
        <p:grpSpPr>
          <a:xfrm>
            <a:off x="7315200" y="5943600"/>
            <a:ext cx="1645920" cy="711749"/>
            <a:chOff x="609600" y="5486400"/>
            <a:chExt cx="2819400" cy="1219200"/>
          </a:xfrm>
        </p:grpSpPr>
        <p:sp>
          <p:nvSpPr>
            <p:cNvPr id="7" name="Rounded Rectangle 6"/>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
        <p:nvSpPr>
          <p:cNvPr id="4" name="TextBox 3"/>
          <p:cNvSpPr txBox="1"/>
          <p:nvPr/>
        </p:nvSpPr>
        <p:spPr>
          <a:xfrm>
            <a:off x="838200" y="2983468"/>
            <a:ext cx="7467600" cy="369332"/>
          </a:xfrm>
          <a:prstGeom prst="rect">
            <a:avLst/>
          </a:prstGeom>
          <a:noFill/>
        </p:spPr>
        <p:txBody>
          <a:bodyPr wrap="square" rtlCol="0">
            <a:spAutoFit/>
          </a:bodyPr>
          <a:lstStyle/>
          <a:p>
            <a:r>
              <a:rPr lang="en-US" dirty="0"/>
              <a:t>Average job creation per </a:t>
            </a:r>
            <a:r>
              <a:rPr lang="en-US" dirty="0" smtClean="0"/>
              <a:t>unit </a:t>
            </a:r>
            <a:r>
              <a:rPr lang="en-US" dirty="0"/>
              <a:t>of </a:t>
            </a:r>
            <a:r>
              <a:rPr lang="en-US" dirty="0" smtClean="0"/>
              <a:t>capacity for solar and conventional fuels</a:t>
            </a:r>
            <a:endParaRPr lang="en-US" dirty="0"/>
          </a:p>
        </p:txBody>
      </p:sp>
    </p:spTree>
    <p:extLst>
      <p:ext uri="{BB962C8B-B14F-4D97-AF65-F5344CB8AC3E}">
        <p14:creationId xmlns:p14="http://schemas.microsoft.com/office/powerpoint/2010/main" val="1443493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Local and community ownership	</a:t>
            </a:r>
            <a:endParaRPr lang="en-US" dirty="0"/>
          </a:p>
        </p:txBody>
      </p:sp>
      <p:sp>
        <p:nvSpPr>
          <p:cNvPr id="3" name="Content Placeholder 2"/>
          <p:cNvSpPr>
            <a:spLocks noGrp="1"/>
          </p:cNvSpPr>
          <p:nvPr>
            <p:ph idx="1"/>
          </p:nvPr>
        </p:nvSpPr>
        <p:spPr/>
        <p:txBody>
          <a:bodyPr>
            <a:normAutofit/>
          </a:bodyPr>
          <a:lstStyle/>
          <a:p>
            <a:r>
              <a:rPr lang="en-US" dirty="0" smtClean="0"/>
              <a:t>Definition:</a:t>
            </a:r>
          </a:p>
          <a:p>
            <a:pPr lvl="1"/>
            <a:r>
              <a:rPr lang="en-US" dirty="0"/>
              <a:t>“Local/community ownership”—local residents, a collection of resident landowners, or a community as a whole (city/town) have a significant direct financial stake and decision-making </a:t>
            </a:r>
            <a:r>
              <a:rPr lang="en-US" dirty="0" smtClean="0"/>
              <a:t>authority</a:t>
            </a:r>
          </a:p>
          <a:p>
            <a:pPr lvl="1"/>
            <a:endParaRPr lang="en-US" dirty="0"/>
          </a:p>
          <a:p>
            <a:r>
              <a:rPr lang="en-US" dirty="0" smtClean="0"/>
              <a:t>Maximizes the economic benefits of energy production</a:t>
            </a:r>
          </a:p>
          <a:p>
            <a:pPr lvl="1"/>
            <a:r>
              <a:rPr lang="en-US" dirty="0" smtClean="0"/>
              <a:t>More local jobs and revenues than corporate projects</a:t>
            </a:r>
          </a:p>
          <a:p>
            <a:pPr lvl="1"/>
            <a:r>
              <a:rPr lang="en-US" dirty="0" smtClean="0"/>
              <a:t>Revenues stay in community</a:t>
            </a:r>
          </a:p>
          <a:p>
            <a:pPr lvl="1"/>
            <a:r>
              <a:rPr lang="en-US" dirty="0" smtClean="0"/>
              <a:t>Greater economic benefits for owners</a:t>
            </a:r>
          </a:p>
          <a:p>
            <a:pPr lvl="1"/>
            <a:r>
              <a:rPr lang="en-US" dirty="0" smtClean="0"/>
              <a:t>More likely to use local labor</a:t>
            </a:r>
          </a:p>
          <a:p>
            <a:pPr lvl="1"/>
            <a:r>
              <a:rPr lang="en-US" dirty="0" smtClean="0"/>
              <a:t>Local economic diversification</a:t>
            </a:r>
          </a:p>
        </p:txBody>
      </p:sp>
      <p:grpSp>
        <p:nvGrpSpPr>
          <p:cNvPr id="5" name="Group 4"/>
          <p:cNvGrpSpPr>
            <a:grpSpLocks noChangeAspect="1"/>
          </p:cNvGrpSpPr>
          <p:nvPr/>
        </p:nvGrpSpPr>
        <p:grpSpPr>
          <a:xfrm>
            <a:off x="7315200" y="5943600"/>
            <a:ext cx="1645920" cy="711749"/>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776329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Policy recommendations</a:t>
            </a:r>
            <a:endParaRPr lang="en-US" dirty="0"/>
          </a:p>
        </p:txBody>
      </p:sp>
    </p:spTree>
    <p:extLst>
      <p:ext uri="{BB962C8B-B14F-4D97-AF65-F5344CB8AC3E}">
        <p14:creationId xmlns:p14="http://schemas.microsoft.com/office/powerpoint/2010/main" val="984605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To begin…</a:t>
            </a:r>
            <a:endParaRPr lang="en-US" dirty="0"/>
          </a:p>
        </p:txBody>
      </p:sp>
    </p:spTree>
    <p:extLst>
      <p:ext uri="{BB962C8B-B14F-4D97-AF65-F5344CB8AC3E}">
        <p14:creationId xmlns:p14="http://schemas.microsoft.com/office/powerpoint/2010/main" val="131100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Kentucky needs a mix of policy supports</a:t>
            </a:r>
            <a:endParaRPr lang="en-US" dirty="0"/>
          </a:p>
        </p:txBody>
      </p:sp>
      <p:sp>
        <p:nvSpPr>
          <p:cNvPr id="3" name="Content Placeholder 2"/>
          <p:cNvSpPr>
            <a:spLocks noGrp="1"/>
          </p:cNvSpPr>
          <p:nvPr>
            <p:ph idx="1"/>
          </p:nvPr>
        </p:nvSpPr>
        <p:spPr>
          <a:xfrm>
            <a:off x="457200" y="1265237"/>
            <a:ext cx="8229600" cy="4525963"/>
          </a:xfrm>
        </p:spPr>
        <p:txBody>
          <a:bodyPr>
            <a:normAutofit lnSpcReduction="10000"/>
          </a:bodyPr>
          <a:lstStyle/>
          <a:p>
            <a:pPr marL="0" indent="0">
              <a:buNone/>
            </a:pPr>
            <a:endParaRPr lang="en-US" sz="3200" dirty="0" smtClean="0"/>
          </a:p>
          <a:p>
            <a:pPr marL="0" indent="0" algn="ctr">
              <a:buNone/>
            </a:pPr>
            <a:r>
              <a:rPr lang="en-US" sz="3200" dirty="0" smtClean="0"/>
              <a:t>“To </a:t>
            </a:r>
            <a:r>
              <a:rPr lang="en-US" sz="3200" dirty="0"/>
              <a:t>provide long-term support for distributed renewable energy, and therefore ensure that the economic and environmental benefits will continue to grow, Kentucky should look beyond tax incentives and implement more effective and stable policies while improving the existing policies and laws governing interconnection and net </a:t>
            </a:r>
            <a:r>
              <a:rPr lang="en-US" sz="3200" dirty="0" smtClean="0"/>
              <a:t>metering.” </a:t>
            </a:r>
            <a:endParaRPr lang="en-US" sz="3200" dirty="0"/>
          </a:p>
          <a:p>
            <a:pPr marL="0" indent="0">
              <a:buNone/>
            </a:pPr>
            <a:endParaRPr lang="en-US" dirty="0"/>
          </a:p>
        </p:txBody>
      </p:sp>
      <p:grpSp>
        <p:nvGrpSpPr>
          <p:cNvPr id="5" name="Group 4"/>
          <p:cNvGrpSpPr>
            <a:grpSpLocks noChangeAspect="1"/>
          </p:cNvGrpSpPr>
          <p:nvPr/>
        </p:nvGrpSpPr>
        <p:grpSpPr>
          <a:xfrm>
            <a:off x="7315200" y="5943600"/>
            <a:ext cx="1645920" cy="711749"/>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599843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Strengthen the state’s net metering law</a:t>
            </a:r>
          </a:p>
          <a:p>
            <a:pPr lvl="1"/>
            <a:r>
              <a:rPr lang="en-US" dirty="0" smtClean="0"/>
              <a:t>Important policy driver—enables owners to recover some of their investment through electricity savings</a:t>
            </a:r>
          </a:p>
          <a:p>
            <a:pPr lvl="1"/>
            <a:r>
              <a:rPr lang="en-US" dirty="0" smtClean="0"/>
              <a:t>HB 187 (2012) would have expanded current capacity limits</a:t>
            </a:r>
          </a:p>
          <a:p>
            <a:pPr lvl="1"/>
            <a:r>
              <a:rPr lang="en-US" dirty="0" smtClean="0"/>
              <a:t>Other mechanisms</a:t>
            </a:r>
          </a:p>
          <a:p>
            <a:pPr marL="365760" lvl="1" indent="0">
              <a:buNone/>
            </a:pPr>
            <a:endParaRPr lang="en-US" dirty="0" smtClean="0"/>
          </a:p>
          <a:p>
            <a:r>
              <a:rPr lang="en-US" dirty="0" smtClean="0"/>
              <a:t>Upgrade the state’s interconnection standards</a:t>
            </a:r>
          </a:p>
          <a:p>
            <a:pPr lvl="1"/>
            <a:r>
              <a:rPr lang="en-US" dirty="0" smtClean="0"/>
              <a:t>US EPA and Interstate Council for Renewable Energy recommendations</a:t>
            </a:r>
          </a:p>
          <a:p>
            <a:pPr lvl="1"/>
            <a:r>
              <a:rPr lang="en-US" dirty="0" smtClean="0"/>
              <a:t>Purpose should be to encourage distributed energy development</a:t>
            </a:r>
          </a:p>
        </p:txBody>
      </p:sp>
      <p:grpSp>
        <p:nvGrpSpPr>
          <p:cNvPr id="5" name="Group 4"/>
          <p:cNvGrpSpPr>
            <a:grpSpLocks noChangeAspect="1"/>
          </p:cNvGrpSpPr>
          <p:nvPr/>
        </p:nvGrpSpPr>
        <p:grpSpPr>
          <a:xfrm>
            <a:off x="7315200" y="5943600"/>
            <a:ext cx="1645920" cy="711749"/>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344557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r>
              <a:rPr lang="en-US" dirty="0"/>
              <a:t>Provide more effective financial </a:t>
            </a:r>
            <a:r>
              <a:rPr lang="en-US" dirty="0" smtClean="0"/>
              <a:t>incentives (detailed in report)</a:t>
            </a:r>
            <a:endParaRPr lang="en-US" dirty="0"/>
          </a:p>
          <a:p>
            <a:pPr lvl="1"/>
            <a:r>
              <a:rPr lang="en-US" dirty="0" smtClean="0"/>
              <a:t>Tax credits and exemptions</a:t>
            </a:r>
            <a:endParaRPr lang="en-US" dirty="0"/>
          </a:p>
          <a:p>
            <a:pPr lvl="1"/>
            <a:r>
              <a:rPr lang="en-US" dirty="0" smtClean="0"/>
              <a:t>Performance-based incentives</a:t>
            </a:r>
          </a:p>
          <a:p>
            <a:pPr lvl="1"/>
            <a:r>
              <a:rPr lang="en-US" dirty="0" smtClean="0"/>
              <a:t>Public </a:t>
            </a:r>
            <a:r>
              <a:rPr lang="en-US" dirty="0"/>
              <a:t>b</a:t>
            </a:r>
            <a:r>
              <a:rPr lang="en-US" dirty="0" smtClean="0"/>
              <a:t>enefit funds</a:t>
            </a:r>
          </a:p>
          <a:p>
            <a:pPr lvl="1"/>
            <a:r>
              <a:rPr lang="en-US" dirty="0" smtClean="0"/>
              <a:t>Cash grants, rebates and low-interest loans</a:t>
            </a:r>
          </a:p>
          <a:p>
            <a:pPr lvl="1"/>
            <a:endParaRPr lang="en-US" dirty="0" smtClean="0"/>
          </a:p>
          <a:p>
            <a:r>
              <a:rPr lang="en-US" dirty="0" smtClean="0"/>
              <a:t>Implement policies that maximize sustainability and economic benefit</a:t>
            </a:r>
          </a:p>
          <a:p>
            <a:pPr lvl="1"/>
            <a:r>
              <a:rPr lang="en-US" dirty="0" smtClean="0"/>
              <a:t>Policies/standards for sustainable timber harvesting</a:t>
            </a:r>
          </a:p>
          <a:p>
            <a:pPr lvl="1"/>
            <a:r>
              <a:rPr lang="en-US" dirty="0" smtClean="0"/>
              <a:t>Low-Impact Hydroelectric Institute certification</a:t>
            </a:r>
          </a:p>
          <a:p>
            <a:pPr lvl="1"/>
            <a:r>
              <a:rPr lang="en-US" dirty="0" smtClean="0"/>
              <a:t>Output-based emissions regulations for CHP</a:t>
            </a:r>
          </a:p>
          <a:p>
            <a:pPr lvl="1"/>
            <a:r>
              <a:rPr lang="en-US" dirty="0" smtClean="0"/>
              <a:t>Policies supporting community-owned renewable energy development</a:t>
            </a:r>
            <a:endParaRPr lang="en-US" dirty="0"/>
          </a:p>
        </p:txBody>
      </p:sp>
      <p:grpSp>
        <p:nvGrpSpPr>
          <p:cNvPr id="5" name="Group 4"/>
          <p:cNvGrpSpPr>
            <a:grpSpLocks noChangeAspect="1"/>
          </p:cNvGrpSpPr>
          <p:nvPr/>
        </p:nvGrpSpPr>
        <p:grpSpPr>
          <a:xfrm>
            <a:off x="7315200" y="5943600"/>
            <a:ext cx="1645920" cy="711749"/>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426253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Recommendations</a:t>
            </a:r>
            <a:endParaRPr lang="en-US" dirty="0"/>
          </a:p>
        </p:txBody>
      </p:sp>
      <p:sp>
        <p:nvSpPr>
          <p:cNvPr id="3" name="Content Placeholder 2"/>
          <p:cNvSpPr>
            <a:spLocks noGrp="1"/>
          </p:cNvSpPr>
          <p:nvPr>
            <p:ph idx="1"/>
          </p:nvPr>
        </p:nvSpPr>
        <p:spPr/>
        <p:txBody>
          <a:bodyPr>
            <a:normAutofit/>
          </a:bodyPr>
          <a:lstStyle/>
          <a:p>
            <a:r>
              <a:rPr lang="en-US" dirty="0" smtClean="0"/>
              <a:t>Implement a Renewable Energy Portfolio Standard with distributed energy “set-aside”</a:t>
            </a:r>
          </a:p>
          <a:p>
            <a:pPr lvl="1"/>
            <a:r>
              <a:rPr lang="en-US" dirty="0" smtClean="0"/>
              <a:t>Clean Energy Opportunity Act (CEOA) of 2012 (HB 167)</a:t>
            </a:r>
          </a:p>
          <a:p>
            <a:pPr lvl="2"/>
            <a:r>
              <a:rPr lang="en-US" dirty="0" smtClean="0"/>
              <a:t>12.5% of retail electricity sales from renewable resources by 2022</a:t>
            </a:r>
          </a:p>
          <a:p>
            <a:pPr lvl="2"/>
            <a:r>
              <a:rPr lang="en-US" dirty="0" smtClean="0"/>
              <a:t>Solar set-aside of 1% of electricity sales (should be expanded to cover all distributed technologies)</a:t>
            </a:r>
          </a:p>
          <a:p>
            <a:pPr marL="685800" lvl="2" indent="0">
              <a:buNone/>
            </a:pPr>
            <a:endParaRPr lang="en-US" dirty="0" smtClean="0"/>
          </a:p>
          <a:p>
            <a:r>
              <a:rPr lang="en-US" dirty="0" smtClean="0"/>
              <a:t>Develop and implement a Feed-In-Tariff (FIT)</a:t>
            </a:r>
          </a:p>
          <a:p>
            <a:pPr lvl="1"/>
            <a:r>
              <a:rPr lang="en-US" dirty="0" smtClean="0"/>
              <a:t>CEOA would have instituted a FIT</a:t>
            </a:r>
          </a:p>
          <a:p>
            <a:pPr lvl="1"/>
            <a:r>
              <a:rPr lang="en-US" dirty="0" smtClean="0"/>
              <a:t>Guaranteed payment for renewable energy generation for 20-25 years</a:t>
            </a:r>
          </a:p>
          <a:p>
            <a:pPr lvl="1"/>
            <a:r>
              <a:rPr lang="en-US" dirty="0" smtClean="0"/>
              <a:t>Promotes community and individual ownership of energy production</a:t>
            </a:r>
          </a:p>
          <a:p>
            <a:pPr lvl="1"/>
            <a:r>
              <a:rPr lang="en-US" dirty="0" smtClean="0"/>
              <a:t>TVA’s Standard Offer program for renewable energy</a:t>
            </a:r>
            <a:endParaRPr lang="en-US" dirty="0"/>
          </a:p>
        </p:txBody>
      </p:sp>
      <p:grpSp>
        <p:nvGrpSpPr>
          <p:cNvPr id="5" name="Group 4"/>
          <p:cNvGrpSpPr>
            <a:grpSpLocks noChangeAspect="1"/>
          </p:cNvGrpSpPr>
          <p:nvPr/>
        </p:nvGrpSpPr>
        <p:grpSpPr>
          <a:xfrm>
            <a:off x="7315200" y="5943600"/>
            <a:ext cx="1645920" cy="711749"/>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1557799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Everybody’s doing it!! (sort of)</a:t>
            </a:r>
            <a:endParaRPr lang="en-US" dirty="0"/>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4" t="3177" r="5341" b="7110"/>
          <a:stretch/>
        </p:blipFill>
        <p:spPr bwMode="auto">
          <a:xfrm>
            <a:off x="685800" y="1630431"/>
            <a:ext cx="6400800" cy="4617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1154668"/>
            <a:ext cx="8077200" cy="369332"/>
          </a:xfrm>
          <a:prstGeom prst="rect">
            <a:avLst/>
          </a:prstGeom>
          <a:noFill/>
          <a:ln>
            <a:noFill/>
          </a:ln>
        </p:spPr>
        <p:txBody>
          <a:bodyPr wrap="square" rtlCol="0">
            <a:spAutoFit/>
          </a:bodyPr>
          <a:lstStyle/>
          <a:p>
            <a:r>
              <a:rPr lang="en-US" dirty="0" smtClean="0"/>
              <a:t>Policies and </a:t>
            </a:r>
            <a:r>
              <a:rPr lang="en-US" dirty="0"/>
              <a:t>targets for renewable energy portfolio standards in the US </a:t>
            </a:r>
            <a:r>
              <a:rPr lang="en-US" dirty="0" smtClean="0"/>
              <a:t>(2011)</a:t>
            </a:r>
            <a:endParaRPr lang="en-US" dirty="0"/>
          </a:p>
        </p:txBody>
      </p:sp>
      <p:grpSp>
        <p:nvGrpSpPr>
          <p:cNvPr id="6" name="Group 5"/>
          <p:cNvGrpSpPr>
            <a:grpSpLocks noChangeAspect="1"/>
          </p:cNvGrpSpPr>
          <p:nvPr/>
        </p:nvGrpSpPr>
        <p:grpSpPr>
          <a:xfrm>
            <a:off x="7315200" y="5943600"/>
            <a:ext cx="1645920" cy="711749"/>
            <a:chOff x="609600" y="5486400"/>
            <a:chExt cx="2819400" cy="1219200"/>
          </a:xfrm>
        </p:grpSpPr>
        <p:sp>
          <p:nvSpPr>
            <p:cNvPr id="8" name="Rounded Rectangle 7"/>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M:\Mgtn_Business_Dev\Logos_Letterhead_BizCards_etc\FINAL\Logos\CMYK Color\Tagline\ds_logo_0.9.tif"/>
            <p:cNvPicPr>
              <a:picLocks noChangeAspect="1" noChangeArrowheads="1"/>
            </p:cNvPicPr>
            <p:nvPr/>
          </p:nvPicPr>
          <p:blipFill>
            <a:blip r:embed="rId4"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288210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Distributed renewable energy for the “Land of tomorrow”	</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“Ken-</a:t>
            </a:r>
            <a:r>
              <a:rPr lang="en-US" i="1" dirty="0" err="1" smtClean="0"/>
              <a:t>tah</a:t>
            </a:r>
            <a:r>
              <a:rPr lang="en-US" i="1" dirty="0" smtClean="0"/>
              <a:t>-ten”– Iroquois origin of “Kentucky”—”Land of tomorrow”</a:t>
            </a:r>
          </a:p>
          <a:p>
            <a:pPr marL="0" indent="0">
              <a:buNone/>
            </a:pPr>
            <a:endParaRPr lang="en-US" dirty="0" smtClean="0"/>
          </a:p>
          <a:p>
            <a:pPr marL="0" indent="0">
              <a:buNone/>
            </a:pPr>
            <a:r>
              <a:rPr lang="en-US" b="1" dirty="0" smtClean="0"/>
              <a:t>Summary</a:t>
            </a:r>
          </a:p>
          <a:p>
            <a:r>
              <a:rPr lang="en-US" dirty="0" smtClean="0"/>
              <a:t>Distributed energy can play a significant role in Kentucky’s energy future</a:t>
            </a:r>
          </a:p>
          <a:p>
            <a:r>
              <a:rPr lang="en-US" dirty="0" smtClean="0"/>
              <a:t>Using existing resources, distributed renewables can provide 34% of Kentucky’s energy needs by 2025</a:t>
            </a:r>
          </a:p>
          <a:p>
            <a:r>
              <a:rPr lang="en-US" dirty="0" smtClean="0"/>
              <a:t>But…achieving Kentucky’s potential will require significant changes in existing policy, and new policies and incentives</a:t>
            </a:r>
          </a:p>
          <a:p>
            <a:r>
              <a:rPr lang="en-US" dirty="0" smtClean="0"/>
              <a:t>Economic and environmental benefits will be significant</a:t>
            </a:r>
            <a:endParaRPr lang="en-US" dirty="0"/>
          </a:p>
        </p:txBody>
      </p:sp>
    </p:spTree>
    <p:extLst>
      <p:ext uri="{BB962C8B-B14F-4D97-AF65-F5344CB8AC3E}">
        <p14:creationId xmlns:p14="http://schemas.microsoft.com/office/powerpoint/2010/main" val="15480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Rory McIlmoil, Downstream Strategies</a:t>
            </a:r>
          </a:p>
          <a:p>
            <a:pPr marL="365760" lvl="1" indent="0">
              <a:buNone/>
            </a:pPr>
            <a:r>
              <a:rPr lang="en-US" dirty="0" smtClean="0"/>
              <a:t>Work:	(304) 445-7200</a:t>
            </a:r>
          </a:p>
          <a:p>
            <a:pPr marL="365760" lvl="1" indent="0">
              <a:buNone/>
            </a:pPr>
            <a:r>
              <a:rPr lang="en-US" dirty="0" smtClean="0"/>
              <a:t>Cell:		(304) 376-0045</a:t>
            </a:r>
          </a:p>
          <a:p>
            <a:pPr marL="365760" lvl="1" indent="0">
              <a:buNone/>
            </a:pPr>
            <a:r>
              <a:rPr lang="en-US" dirty="0" smtClean="0"/>
              <a:t>Email:	</a:t>
            </a:r>
            <a:r>
              <a:rPr lang="en-US" dirty="0" smtClean="0">
                <a:hlinkClick r:id="rId3"/>
              </a:rPr>
              <a:t>rmcilmoil@downstreamstrategies.com</a:t>
            </a:r>
            <a:r>
              <a:rPr lang="en-US" dirty="0" smtClean="0"/>
              <a:t> </a:t>
            </a:r>
          </a:p>
          <a:p>
            <a:pPr marL="365760" lvl="1" indent="0">
              <a:buNone/>
            </a:pPr>
            <a:endParaRPr lang="en-US" dirty="0"/>
          </a:p>
          <a:p>
            <a:pPr marL="0" indent="0">
              <a:buNone/>
            </a:pPr>
            <a:r>
              <a:rPr lang="en-US" dirty="0" smtClean="0"/>
              <a:t>The report can be downloaded at:</a:t>
            </a:r>
          </a:p>
          <a:p>
            <a:pPr marL="0" indent="0">
              <a:buNone/>
            </a:pPr>
            <a:r>
              <a:rPr lang="en-US" dirty="0" smtClean="0">
                <a:hlinkClick r:id="rId4"/>
              </a:rPr>
              <a:t>www.downstreamstrategies.com</a:t>
            </a:r>
            <a:r>
              <a:rPr lang="en-US" dirty="0" smtClean="0"/>
              <a:t> </a:t>
            </a:r>
          </a:p>
          <a:p>
            <a:pPr marL="0" indent="0">
              <a:buNone/>
            </a:pPr>
            <a:endParaRPr lang="en-US" sz="1800" dirty="0" smtClean="0"/>
          </a:p>
          <a:p>
            <a:pPr marL="0" indent="0">
              <a:buNone/>
            </a:pPr>
            <a:r>
              <a:rPr lang="en-US" sz="1800" dirty="0" smtClean="0"/>
              <a:t>(Click on the “Projects” tab)</a:t>
            </a:r>
          </a:p>
          <a:p>
            <a:pPr lvl="1"/>
            <a:endParaRPr lang="en-US" dirty="0"/>
          </a:p>
          <a:p>
            <a:endParaRPr lang="en-US" dirty="0" smtClean="0"/>
          </a:p>
        </p:txBody>
      </p:sp>
      <p:grpSp>
        <p:nvGrpSpPr>
          <p:cNvPr id="5" name="Group 4"/>
          <p:cNvGrpSpPr>
            <a:grpSpLocks noChangeAspect="1"/>
          </p:cNvGrpSpPr>
          <p:nvPr/>
        </p:nvGrpSpPr>
        <p:grpSpPr>
          <a:xfrm>
            <a:off x="6096000" y="5366947"/>
            <a:ext cx="2743200" cy="1186253"/>
            <a:chOff x="609600" y="5486400"/>
            <a:chExt cx="2819400" cy="1219200"/>
          </a:xfrm>
        </p:grpSpPr>
        <p:sp>
          <p:nvSpPr>
            <p:cNvPr id="6" name="Rounded Rectangle 5"/>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M:\Mgtn_Business_Dev\Logos_Letterhead_BizCards_etc\FINAL\Logos\CMYK Color\Tagline\ds_logo_0.9.tif"/>
            <p:cNvPicPr>
              <a:picLocks noChangeAspect="1" noChangeArrowheads="1"/>
            </p:cNvPicPr>
            <p:nvPr/>
          </p:nvPicPr>
          <p:blipFill>
            <a:blip r:embed="rId5"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309998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lstStyle/>
          <a:p>
            <a:r>
              <a:rPr lang="en-US" dirty="0" smtClean="0"/>
              <a:t>Outline of the report</a:t>
            </a:r>
            <a:endParaRPr lang="en-US" dirty="0"/>
          </a:p>
        </p:txBody>
      </p:sp>
      <p:sp>
        <p:nvSpPr>
          <p:cNvPr id="10" name="Content Placeholder 9"/>
          <p:cNvSpPr>
            <a:spLocks noGrp="1"/>
          </p:cNvSpPr>
          <p:nvPr>
            <p:ph idx="1"/>
          </p:nvPr>
        </p:nvSpPr>
        <p:spPr/>
        <p:txBody>
          <a:bodyPr/>
          <a:lstStyle/>
          <a:p>
            <a:r>
              <a:rPr lang="en-US" dirty="0" smtClean="0"/>
              <a:t>Introduction </a:t>
            </a:r>
            <a:r>
              <a:rPr lang="en-US" dirty="0"/>
              <a:t>to distributed energy </a:t>
            </a:r>
            <a:endParaRPr lang="en-US" dirty="0" smtClean="0"/>
          </a:p>
          <a:p>
            <a:r>
              <a:rPr lang="en-US" dirty="0" smtClean="0"/>
              <a:t>The </a:t>
            </a:r>
            <a:r>
              <a:rPr lang="en-US" dirty="0"/>
              <a:t>case for distributed renewable energy</a:t>
            </a:r>
          </a:p>
          <a:p>
            <a:r>
              <a:rPr lang="en-US" dirty="0"/>
              <a:t>Opportunities for developing distributed </a:t>
            </a:r>
            <a:r>
              <a:rPr lang="en-US" dirty="0" smtClean="0"/>
              <a:t>renewables</a:t>
            </a:r>
            <a:endParaRPr lang="en-US" dirty="0"/>
          </a:p>
          <a:p>
            <a:r>
              <a:rPr lang="en-US" dirty="0"/>
              <a:t>Existing </a:t>
            </a:r>
            <a:r>
              <a:rPr lang="en-US" dirty="0" smtClean="0"/>
              <a:t>policies</a:t>
            </a:r>
            <a:endParaRPr lang="en-US" dirty="0"/>
          </a:p>
          <a:p>
            <a:r>
              <a:rPr lang="en-US" dirty="0"/>
              <a:t>Policy options</a:t>
            </a:r>
          </a:p>
          <a:p>
            <a:r>
              <a:rPr lang="en-US" dirty="0"/>
              <a:t>Conclusions and recommendations for overcoming </a:t>
            </a:r>
            <a:r>
              <a:rPr lang="en-US" dirty="0" smtClean="0"/>
              <a:t>barriers</a:t>
            </a:r>
            <a:endParaRPr lang="en-US" dirty="0"/>
          </a:p>
        </p:txBody>
      </p:sp>
      <p:grpSp>
        <p:nvGrpSpPr>
          <p:cNvPr id="9" name="Group 8"/>
          <p:cNvGrpSpPr>
            <a:grpSpLocks noChangeAspect="1"/>
          </p:cNvGrpSpPr>
          <p:nvPr/>
        </p:nvGrpSpPr>
        <p:grpSpPr>
          <a:xfrm>
            <a:off x="7315200" y="5943600"/>
            <a:ext cx="1645920" cy="711749"/>
            <a:chOff x="609600" y="5486400"/>
            <a:chExt cx="2819400" cy="1219200"/>
          </a:xfrm>
        </p:grpSpPr>
        <p:sp>
          <p:nvSpPr>
            <p:cNvPr id="11" name="Rounded Rectangle 10"/>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08037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Purpose of the report</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r>
              <a:rPr lang="en-US" dirty="0" smtClean="0"/>
              <a:t>“</a:t>
            </a:r>
            <a:r>
              <a:rPr lang="en-US" dirty="0"/>
              <a:t>Due to immature nature of the development of distributed generation resources, no consideration </a:t>
            </a:r>
            <a:r>
              <a:rPr lang="en-US" dirty="0" smtClean="0"/>
              <a:t>is </a:t>
            </a:r>
            <a:r>
              <a:rPr lang="en-US" dirty="0"/>
              <a:t>given by EKPC to distributed generation in the resource plan</a:t>
            </a:r>
            <a:r>
              <a:rPr lang="en-US" dirty="0" smtClean="0"/>
              <a:t>.” – East Kentucky Power Cooperative</a:t>
            </a:r>
          </a:p>
          <a:p>
            <a:pPr marL="0" indent="0">
              <a:buNone/>
            </a:pPr>
            <a:endParaRPr lang="en-US" dirty="0" smtClean="0"/>
          </a:p>
          <a:p>
            <a:r>
              <a:rPr lang="en-US" dirty="0" smtClean="0"/>
              <a:t>Our report shows that…</a:t>
            </a:r>
            <a:endParaRPr lang="en-US" dirty="0" smtClean="0"/>
          </a:p>
          <a:p>
            <a:pPr lvl="1"/>
            <a:r>
              <a:rPr lang="en-US" dirty="0" smtClean="0"/>
              <a:t>Kentucky has substantial renewable resources</a:t>
            </a:r>
          </a:p>
          <a:p>
            <a:pPr lvl="1"/>
            <a:r>
              <a:rPr lang="en-US" dirty="0" smtClean="0"/>
              <a:t>Most are best suited for distributed energy</a:t>
            </a:r>
          </a:p>
          <a:p>
            <a:pPr lvl="1"/>
            <a:r>
              <a:rPr lang="en-US" dirty="0" smtClean="0"/>
              <a:t>Kentucky needs to</a:t>
            </a:r>
          </a:p>
          <a:p>
            <a:pPr lvl="2"/>
            <a:r>
              <a:rPr lang="en-US" dirty="0" smtClean="0"/>
              <a:t>Diversify its energy portfolio</a:t>
            </a:r>
          </a:p>
          <a:p>
            <a:pPr lvl="2"/>
            <a:r>
              <a:rPr lang="en-US" dirty="0" smtClean="0"/>
              <a:t>Stabilize energy prices</a:t>
            </a:r>
          </a:p>
          <a:p>
            <a:pPr lvl="2"/>
            <a:r>
              <a:rPr lang="en-US" dirty="0" smtClean="0"/>
              <a:t>Diversify local/state economies</a:t>
            </a:r>
          </a:p>
          <a:p>
            <a:pPr lvl="2"/>
            <a:r>
              <a:rPr lang="en-US" dirty="0" smtClean="0"/>
              <a:t>Reduce impacts of energy production</a:t>
            </a:r>
          </a:p>
          <a:p>
            <a:pPr marL="365760" lvl="1" indent="0">
              <a:spcBef>
                <a:spcPts val="0"/>
              </a:spcBef>
              <a:buNone/>
            </a:pPr>
            <a:endParaRPr lang="en-US" dirty="0" smtClean="0"/>
          </a:p>
          <a:p>
            <a:pPr>
              <a:spcBef>
                <a:spcPts val="0"/>
              </a:spcBef>
            </a:pPr>
            <a:r>
              <a:rPr lang="en-US" dirty="0" smtClean="0"/>
              <a:t>And that distributed renewable generation…</a:t>
            </a:r>
          </a:p>
          <a:p>
            <a:pPr lvl="1"/>
            <a:r>
              <a:rPr lang="en-US" dirty="0" smtClean="0"/>
              <a:t>Is possible and </a:t>
            </a:r>
            <a:r>
              <a:rPr lang="en-US" dirty="0" smtClean="0"/>
              <a:t>economical and </a:t>
            </a:r>
          </a:p>
          <a:p>
            <a:pPr lvl="1"/>
            <a:r>
              <a:rPr lang="en-US" dirty="0" smtClean="0"/>
              <a:t>Can provide a significant amount of electricity</a:t>
            </a:r>
          </a:p>
          <a:p>
            <a:pPr lvl="1"/>
            <a:r>
              <a:rPr lang="en-US" dirty="0" smtClean="0"/>
              <a:t>Would </a:t>
            </a:r>
            <a:r>
              <a:rPr lang="en-US" dirty="0" smtClean="0"/>
              <a:t>benefit the economy and environment</a:t>
            </a:r>
          </a:p>
          <a:p>
            <a:pPr lvl="1"/>
            <a:r>
              <a:rPr lang="en-US" dirty="0" smtClean="0"/>
              <a:t>Is ALREADY HAPPENING</a:t>
            </a:r>
            <a:endParaRPr lang="en-US" dirty="0"/>
          </a:p>
        </p:txBody>
      </p:sp>
      <p:grpSp>
        <p:nvGrpSpPr>
          <p:cNvPr id="6" name="Group 5"/>
          <p:cNvGrpSpPr>
            <a:grpSpLocks noChangeAspect="1"/>
          </p:cNvGrpSpPr>
          <p:nvPr/>
        </p:nvGrpSpPr>
        <p:grpSpPr>
          <a:xfrm>
            <a:off x="7315200" y="5943600"/>
            <a:ext cx="1645920" cy="711749"/>
            <a:chOff x="609600" y="5486400"/>
            <a:chExt cx="2819400" cy="1219200"/>
          </a:xfrm>
        </p:grpSpPr>
        <p:sp>
          <p:nvSpPr>
            <p:cNvPr id="7" name="Rounded Rectangle 6"/>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212683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distributed renewable energy?</a:t>
            </a:r>
            <a:endParaRPr lang="en-US" dirty="0"/>
          </a:p>
        </p:txBody>
      </p:sp>
    </p:spTree>
    <p:extLst>
      <p:ext uri="{BB962C8B-B14F-4D97-AF65-F5344CB8AC3E}">
        <p14:creationId xmlns:p14="http://schemas.microsoft.com/office/powerpoint/2010/main" val="194339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Definition we used</a:t>
            </a:r>
            <a:endParaRPr lang="en-US" dirty="0"/>
          </a:p>
        </p:txBody>
      </p:sp>
      <p:sp>
        <p:nvSpPr>
          <p:cNvPr id="3" name="Content Placeholder 2"/>
          <p:cNvSpPr>
            <a:spLocks noGrp="1"/>
          </p:cNvSpPr>
          <p:nvPr>
            <p:ph idx="1"/>
          </p:nvPr>
        </p:nvSpPr>
        <p:spPr/>
        <p:txBody>
          <a:bodyPr>
            <a:normAutofit/>
          </a:bodyPr>
          <a:lstStyle/>
          <a:p>
            <a:pPr marL="0" indent="0" algn="ctr">
              <a:spcBef>
                <a:spcPts val="0"/>
              </a:spcBef>
              <a:buNone/>
            </a:pPr>
            <a:endParaRPr lang="en-US" dirty="0" smtClean="0"/>
          </a:p>
          <a:p>
            <a:pPr marL="0" indent="0" algn="ctr">
              <a:spcBef>
                <a:spcPts val="0"/>
              </a:spcBef>
              <a:buNone/>
            </a:pPr>
            <a:endParaRPr lang="en-US" sz="3200" dirty="0" smtClean="0"/>
          </a:p>
          <a:p>
            <a:pPr marL="0" indent="0" algn="ctr">
              <a:spcBef>
                <a:spcPts val="0"/>
              </a:spcBef>
              <a:buNone/>
            </a:pPr>
            <a:r>
              <a:rPr lang="en-US" sz="3200" dirty="0" smtClean="0"/>
              <a:t>“The generation of electricity and heat, or the capture and reuse of waste heat, at or near the point of consumption.”</a:t>
            </a:r>
          </a:p>
          <a:p>
            <a:pPr marL="0" indent="0" algn="ctr">
              <a:spcBef>
                <a:spcPts val="0"/>
              </a:spcBef>
              <a:buNone/>
            </a:pPr>
            <a:endParaRPr lang="en-US" dirty="0" smtClean="0"/>
          </a:p>
        </p:txBody>
      </p:sp>
      <p:grpSp>
        <p:nvGrpSpPr>
          <p:cNvPr id="9" name="Group 8"/>
          <p:cNvGrpSpPr>
            <a:grpSpLocks noChangeAspect="1"/>
          </p:cNvGrpSpPr>
          <p:nvPr/>
        </p:nvGrpSpPr>
        <p:grpSpPr>
          <a:xfrm>
            <a:off x="7315200" y="5943600"/>
            <a:ext cx="1645920" cy="711749"/>
            <a:chOff x="609600" y="5486400"/>
            <a:chExt cx="2819400" cy="1219200"/>
          </a:xfrm>
        </p:grpSpPr>
        <p:sp>
          <p:nvSpPr>
            <p:cNvPr id="10" name="Rounded Rectangle 9"/>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375068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lstStyle/>
          <a:p>
            <a:r>
              <a:rPr lang="en-US" dirty="0" smtClean="0"/>
              <a:t>Distributed </a:t>
            </a:r>
            <a:r>
              <a:rPr lang="en-US" dirty="0" err="1" smtClean="0"/>
              <a:t>vs</a:t>
            </a:r>
            <a:r>
              <a:rPr lang="en-US" dirty="0" smtClean="0"/>
              <a:t> centralized generation</a:t>
            </a:r>
            <a:endParaRPr lang="en-US" dirty="0"/>
          </a:p>
        </p:txBody>
      </p:sp>
      <p:sp>
        <p:nvSpPr>
          <p:cNvPr id="3" name="Content Placeholder 2"/>
          <p:cNvSpPr>
            <a:spLocks noGrp="1"/>
          </p:cNvSpPr>
          <p:nvPr>
            <p:ph idx="1"/>
          </p:nvPr>
        </p:nvSpPr>
        <p:spPr/>
        <p:txBody>
          <a:bodyPr>
            <a:normAutofit/>
          </a:bodyPr>
          <a:lstStyle/>
          <a:p>
            <a:r>
              <a:rPr lang="en-US" dirty="0" smtClean="0"/>
              <a:t>Distributed</a:t>
            </a:r>
            <a:endParaRPr lang="en-US" dirty="0"/>
          </a:p>
          <a:p>
            <a:pPr lvl="1"/>
            <a:r>
              <a:rPr lang="en-US" dirty="0"/>
              <a:t>Small </a:t>
            </a:r>
            <a:r>
              <a:rPr lang="en-US" dirty="0" smtClean="0"/>
              <a:t>generators serving on-site </a:t>
            </a:r>
            <a:r>
              <a:rPr lang="en-US" dirty="0"/>
              <a:t>or local energy </a:t>
            </a:r>
            <a:r>
              <a:rPr lang="en-US" dirty="0" smtClean="0"/>
              <a:t>demand</a:t>
            </a:r>
          </a:p>
          <a:p>
            <a:pPr lvl="1"/>
            <a:endParaRPr lang="en-US" dirty="0"/>
          </a:p>
          <a:p>
            <a:r>
              <a:rPr lang="en-US" dirty="0" smtClean="0"/>
              <a:t>Centralized</a:t>
            </a:r>
            <a:endParaRPr lang="en-US" dirty="0"/>
          </a:p>
          <a:p>
            <a:pPr lvl="1"/>
            <a:r>
              <a:rPr lang="en-US" dirty="0" smtClean="0"/>
              <a:t>Remote, </a:t>
            </a:r>
            <a:r>
              <a:rPr lang="en-US" dirty="0"/>
              <a:t>large-scale power plants transmitting electricity or natural gas over long distances to a large number of </a:t>
            </a:r>
            <a:r>
              <a:rPr lang="en-US" dirty="0" smtClean="0"/>
              <a:t>consumers</a:t>
            </a:r>
          </a:p>
          <a:p>
            <a:pPr lvl="1"/>
            <a:endParaRPr lang="en-US" dirty="0" smtClean="0"/>
          </a:p>
          <a:p>
            <a:r>
              <a:rPr lang="en-US" dirty="0" smtClean="0"/>
              <a:t>Many fuels can be used for both centralized and distributed energy</a:t>
            </a:r>
          </a:p>
          <a:p>
            <a:endParaRPr lang="en-US" dirty="0"/>
          </a:p>
        </p:txBody>
      </p:sp>
      <p:grpSp>
        <p:nvGrpSpPr>
          <p:cNvPr id="9" name="Group 8"/>
          <p:cNvGrpSpPr>
            <a:grpSpLocks noChangeAspect="1"/>
          </p:cNvGrpSpPr>
          <p:nvPr/>
        </p:nvGrpSpPr>
        <p:grpSpPr>
          <a:xfrm>
            <a:off x="7315200" y="5943600"/>
            <a:ext cx="1645920" cy="711749"/>
            <a:chOff x="609600" y="5486400"/>
            <a:chExt cx="2819400" cy="1219200"/>
          </a:xfrm>
        </p:grpSpPr>
        <p:sp>
          <p:nvSpPr>
            <p:cNvPr id="10" name="Rounded Rectangle 9"/>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M:\Mgtn_Business_Dev\Logos_Letterhead_BizCards_etc\FINAL\Logos\CMYK Color\Tagline\ds_logo_0.9.tif"/>
            <p:cNvPicPr>
              <a:picLocks noChangeAspect="1" noChangeArrowheads="1"/>
            </p:cNvPicPr>
            <p:nvPr/>
          </p:nvPicPr>
          <p:blipFill>
            <a:blip r:embed="rId3"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1451721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1918845" y="1264920"/>
            <a:ext cx="5306310" cy="5212080"/>
            <a:chOff x="1106238" y="304800"/>
            <a:chExt cx="6361362" cy="6248400"/>
          </a:xfrm>
        </p:grpSpPr>
        <p:pic>
          <p:nvPicPr>
            <p:cNvPr id="8197" name="Picture 5" descr="http://205.210.188.123/coxinterior.com/images/updatedpla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03" r="5380"/>
            <a:stretch/>
          </p:blipFill>
          <p:spPr bwMode="auto">
            <a:xfrm>
              <a:off x="5453106" y="3657600"/>
              <a:ext cx="2014494" cy="1828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M:\Mgtn_Projects\Renewables_KY\Documents\Report\Final\image003.jpg"/>
            <p:cNvPicPr/>
            <p:nvPr/>
          </p:nvPicPr>
          <p:blipFill>
            <a:blip r:embed="rId4" cstate="print"/>
            <a:srcRect l="18976" r="18218"/>
            <a:stretch>
              <a:fillRect/>
            </a:stretch>
          </p:blipFill>
          <p:spPr bwMode="auto">
            <a:xfrm>
              <a:off x="3276600" y="304800"/>
              <a:ext cx="2011680" cy="1828800"/>
            </a:xfrm>
            <a:prstGeom prst="ellipse">
              <a:avLst/>
            </a:prstGeom>
            <a:ln>
              <a:noFill/>
            </a:ln>
            <a:effectLst>
              <a:softEdge rad="112500"/>
            </a:effectLst>
          </p:spPr>
        </p:pic>
        <p:pic>
          <p:nvPicPr>
            <p:cNvPr id="6" name="Picture 5"/>
            <p:cNvPicPr/>
            <p:nvPr/>
          </p:nvPicPr>
          <p:blipFill>
            <a:blip r:embed="rId5" cstate="print"/>
            <a:srcRect/>
            <a:stretch>
              <a:fillRect/>
            </a:stretch>
          </p:blipFill>
          <p:spPr bwMode="auto">
            <a:xfrm>
              <a:off x="1143000" y="1447800"/>
              <a:ext cx="2011680" cy="1828800"/>
            </a:xfrm>
            <a:prstGeom prst="ellipse">
              <a:avLst/>
            </a:prstGeom>
            <a:ln>
              <a:noFill/>
            </a:ln>
            <a:effectLst>
              <a:softEdge rad="112500"/>
            </a:effectLst>
          </p:spPr>
        </p:pic>
        <p:pic>
          <p:nvPicPr>
            <p:cNvPr id="7" name="Picture 6" descr="C:\Documents and Settings\Rory\Desktop\timber_residue.jpg"/>
            <p:cNvPicPr/>
            <p:nvPr/>
          </p:nvPicPr>
          <p:blipFill>
            <a:blip r:embed="rId6" cstate="print"/>
            <a:srcRect/>
            <a:stretch>
              <a:fillRect/>
            </a:stretch>
          </p:blipFill>
          <p:spPr bwMode="auto">
            <a:xfrm>
              <a:off x="1143000" y="3581400"/>
              <a:ext cx="2011680" cy="1828800"/>
            </a:xfrm>
            <a:prstGeom prst="ellipse">
              <a:avLst/>
            </a:prstGeom>
            <a:ln>
              <a:noFill/>
            </a:ln>
            <a:effectLst>
              <a:softEdge rad="112500"/>
            </a:effectLst>
          </p:spPr>
        </p:pic>
        <p:pic>
          <p:nvPicPr>
            <p:cNvPr id="8" name="Picture 7"/>
            <p:cNvPicPr/>
            <p:nvPr/>
          </p:nvPicPr>
          <p:blipFill>
            <a:blip r:embed="rId7" cstate="print"/>
            <a:srcRect/>
            <a:stretch>
              <a:fillRect/>
            </a:stretch>
          </p:blipFill>
          <p:spPr bwMode="auto">
            <a:xfrm>
              <a:off x="3276600" y="4724400"/>
              <a:ext cx="2011680" cy="1828800"/>
            </a:xfrm>
            <a:prstGeom prst="ellipse">
              <a:avLst/>
            </a:prstGeom>
            <a:ln>
              <a:noFill/>
            </a:ln>
            <a:effectLst>
              <a:softEdge rad="112500"/>
            </a:effectLst>
          </p:spPr>
        </p:pic>
        <p:pic>
          <p:nvPicPr>
            <p:cNvPr id="8194" name="Picture 2" descr="M:\Mgtn_Business_Dev\Images_pix_forDSmaterials\From Evan\Energy\2009 Wind Turbines Tucker Co\IMG_0080.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2519"/>
            <a:stretch/>
          </p:blipFill>
          <p:spPr bwMode="auto">
            <a:xfrm>
              <a:off x="5455920" y="1398461"/>
              <a:ext cx="2011680" cy="18019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264009767"/>
                </p:ext>
              </p:extLst>
            </p:nvPr>
          </p:nvGraphicFramePr>
          <p:xfrm>
            <a:off x="1106238" y="1395664"/>
            <a:ext cx="6358017" cy="39319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sp>
        <p:nvSpPr>
          <p:cNvPr id="11" name="TextBox 10"/>
          <p:cNvSpPr txBox="1"/>
          <p:nvPr/>
        </p:nvSpPr>
        <p:spPr>
          <a:xfrm>
            <a:off x="258192" y="5793964"/>
            <a:ext cx="1752600" cy="830997"/>
          </a:xfrm>
          <a:prstGeom prst="rect">
            <a:avLst/>
          </a:prstGeom>
          <a:solidFill>
            <a:schemeClr val="accent4">
              <a:lumMod val="40000"/>
              <a:lumOff val="60000"/>
            </a:schemeClr>
          </a:solidFill>
          <a:ln>
            <a:solidFill>
              <a:schemeClr val="bg1">
                <a:lumMod val="65000"/>
              </a:schemeClr>
            </a:solidFill>
          </a:ln>
        </p:spPr>
        <p:txBody>
          <a:bodyPr wrap="square" rtlCol="0">
            <a:spAutoFit/>
          </a:bodyPr>
          <a:lstStyle/>
          <a:p>
            <a:r>
              <a:rPr lang="en-US" sz="1200" dirty="0" smtClean="0"/>
              <a:t>Not shown but included in report: small wind, geothermal heat pumps, solar heating/cooling</a:t>
            </a:r>
            <a:endParaRPr lang="en-US" sz="1200" dirty="0"/>
          </a:p>
        </p:txBody>
      </p:sp>
      <p:sp>
        <p:nvSpPr>
          <p:cNvPr id="15" name="Title 1"/>
          <p:cNvSpPr>
            <a:spLocks noGrp="1"/>
          </p:cNvSpPr>
          <p:nvPr>
            <p:ph type="title"/>
          </p:nvPr>
        </p:nvSpPr>
        <p:spPr>
          <a:xfrm>
            <a:off x="457200" y="304800"/>
            <a:ext cx="8229600" cy="838200"/>
          </a:xfrm>
        </p:spPr>
        <p:txBody>
          <a:bodyPr/>
          <a:lstStyle/>
          <a:p>
            <a:r>
              <a:rPr lang="en-US" dirty="0" smtClean="0"/>
              <a:t>Technologies we examined</a:t>
            </a:r>
            <a:endParaRPr lang="en-US" dirty="0"/>
          </a:p>
        </p:txBody>
      </p:sp>
      <p:grpSp>
        <p:nvGrpSpPr>
          <p:cNvPr id="18" name="Group 17"/>
          <p:cNvGrpSpPr>
            <a:grpSpLocks noChangeAspect="1"/>
          </p:cNvGrpSpPr>
          <p:nvPr/>
        </p:nvGrpSpPr>
        <p:grpSpPr>
          <a:xfrm>
            <a:off x="7315200" y="5943600"/>
            <a:ext cx="1645920" cy="711749"/>
            <a:chOff x="609600" y="5486400"/>
            <a:chExt cx="2819400" cy="1219200"/>
          </a:xfrm>
        </p:grpSpPr>
        <p:sp>
          <p:nvSpPr>
            <p:cNvPr id="19" name="Rounded Rectangle 18"/>
            <p:cNvSpPr/>
            <p:nvPr/>
          </p:nvSpPr>
          <p:spPr>
            <a:xfrm>
              <a:off x="609600" y="5486400"/>
              <a:ext cx="28194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descr="M:\Mgtn_Business_Dev\Logos_Letterhead_BizCards_etc\FINAL\Logos\CMYK Color\Tagline\ds_logo_0.9.tif"/>
            <p:cNvPicPr>
              <a:picLocks noChangeAspect="1" noChangeArrowheads="1"/>
            </p:cNvPicPr>
            <p:nvPr/>
          </p:nvPicPr>
          <p:blipFill>
            <a:blip r:embed="rId14" cstate="print"/>
            <a:srcRect/>
            <a:stretch>
              <a:fillRect/>
            </a:stretch>
          </p:blipFill>
          <p:spPr bwMode="auto">
            <a:xfrm>
              <a:off x="838200" y="5715000"/>
              <a:ext cx="2389188" cy="858837"/>
            </a:xfrm>
            <a:prstGeom prst="rect">
              <a:avLst/>
            </a:prstGeom>
            <a:noFill/>
          </p:spPr>
        </p:pic>
      </p:grpSp>
    </p:spTree>
    <p:extLst>
      <p:ext uri="{BB962C8B-B14F-4D97-AF65-F5344CB8AC3E}">
        <p14:creationId xmlns:p14="http://schemas.microsoft.com/office/powerpoint/2010/main" val="424840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Why distributed renewable energy?</a:t>
            </a:r>
            <a:endParaRPr lang="en-US" dirty="0"/>
          </a:p>
        </p:txBody>
      </p:sp>
    </p:spTree>
    <p:extLst>
      <p:ext uri="{BB962C8B-B14F-4D97-AF65-F5344CB8AC3E}">
        <p14:creationId xmlns:p14="http://schemas.microsoft.com/office/powerpoint/2010/main" val="657193472"/>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452</TotalTime>
  <Words>2087</Words>
  <Application>Microsoft Office PowerPoint</Application>
  <PresentationFormat>On-screen Show (4:3)</PresentationFormat>
  <Paragraphs>343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Thatch</vt:lpstr>
      <vt:lpstr>The Opportunities for Distributed Renewable Energy Development in Kentucky</vt:lpstr>
      <vt:lpstr>To begin…</vt:lpstr>
      <vt:lpstr>Outline of the report</vt:lpstr>
      <vt:lpstr>Purpose of the report</vt:lpstr>
      <vt:lpstr>What is distributed renewable energy?</vt:lpstr>
      <vt:lpstr>Definition we used</vt:lpstr>
      <vt:lpstr>Distributed vs centralized generation</vt:lpstr>
      <vt:lpstr>Technologies we examined</vt:lpstr>
      <vt:lpstr>Why distributed renewable energy?</vt:lpstr>
      <vt:lpstr>Kentucky’s electricity infrastructure is ideal for distributed energy</vt:lpstr>
      <vt:lpstr>Energy costs in Kentucky are rising fast</vt:lpstr>
      <vt:lpstr>Distributed renewables provide significant economic and environmental benefits</vt:lpstr>
      <vt:lpstr>Overview of findings</vt:lpstr>
      <vt:lpstr>Potential energy generation</vt:lpstr>
      <vt:lpstr>Solar resources and development in select Appalachian states</vt:lpstr>
      <vt:lpstr>Cost of energy</vt:lpstr>
      <vt:lpstr>Job creation</vt:lpstr>
      <vt:lpstr>Local and community ownership </vt:lpstr>
      <vt:lpstr>Policy recommendations</vt:lpstr>
      <vt:lpstr>Kentucky needs a mix of policy supports</vt:lpstr>
      <vt:lpstr>Recommendations </vt:lpstr>
      <vt:lpstr>Recommendations</vt:lpstr>
      <vt:lpstr>Recommendations</vt:lpstr>
      <vt:lpstr>Everybody’s doing it!! (sort of)</vt:lpstr>
      <vt:lpstr>Distributed renewable energy for the “Land of tomorrow” </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Opportunities for Distributed Renewable Energy Development in Kentucky</dc:title>
  <dc:creator>Rory</dc:creator>
  <cp:lastModifiedBy>Rory</cp:lastModifiedBy>
  <cp:revision>47</cp:revision>
  <cp:lastPrinted>2012-06-14T15:28:53Z</cp:lastPrinted>
  <dcterms:created xsi:type="dcterms:W3CDTF">2012-06-11T18:55:02Z</dcterms:created>
  <dcterms:modified xsi:type="dcterms:W3CDTF">2012-06-14T15:29:19Z</dcterms:modified>
</cp:coreProperties>
</file>